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77" r:id="rId2"/>
    <p:sldId id="401" r:id="rId3"/>
    <p:sldId id="278" r:id="rId4"/>
    <p:sldId id="399" r:id="rId5"/>
    <p:sldId id="279" r:id="rId6"/>
    <p:sldId id="300" r:id="rId7"/>
    <p:sldId id="301" r:id="rId8"/>
    <p:sldId id="357" r:id="rId9"/>
    <p:sldId id="307" r:id="rId10"/>
    <p:sldId id="299" r:id="rId11"/>
    <p:sldId id="382" r:id="rId12"/>
    <p:sldId id="358" r:id="rId13"/>
    <p:sldId id="306" r:id="rId14"/>
    <p:sldId id="397" r:id="rId15"/>
    <p:sldId id="398" r:id="rId16"/>
    <p:sldId id="359" r:id="rId17"/>
    <p:sldId id="309" r:id="rId18"/>
    <p:sldId id="310" r:id="rId19"/>
    <p:sldId id="303" r:id="rId20"/>
    <p:sldId id="311" r:id="rId21"/>
    <p:sldId id="313" r:id="rId22"/>
    <p:sldId id="293" r:id="rId23"/>
    <p:sldId id="349" r:id="rId24"/>
    <p:sldId id="350" r:id="rId25"/>
    <p:sldId id="353" r:id="rId26"/>
    <p:sldId id="354" r:id="rId27"/>
    <p:sldId id="361" r:id="rId28"/>
    <p:sldId id="351" r:id="rId29"/>
    <p:sldId id="362" r:id="rId30"/>
    <p:sldId id="360" r:id="rId31"/>
    <p:sldId id="327" r:id="rId32"/>
    <p:sldId id="395" r:id="rId33"/>
    <p:sldId id="396" r:id="rId34"/>
    <p:sldId id="367" r:id="rId35"/>
    <p:sldId id="368" r:id="rId36"/>
    <p:sldId id="342" r:id="rId37"/>
    <p:sldId id="343" r:id="rId38"/>
    <p:sldId id="344" r:id="rId39"/>
    <p:sldId id="383" r:id="rId40"/>
    <p:sldId id="384" r:id="rId41"/>
    <p:sldId id="365" r:id="rId42"/>
    <p:sldId id="366" r:id="rId43"/>
    <p:sldId id="364" r:id="rId44"/>
    <p:sldId id="370" r:id="rId45"/>
    <p:sldId id="371" r:id="rId46"/>
    <p:sldId id="372" r:id="rId47"/>
    <p:sldId id="373" r:id="rId48"/>
    <p:sldId id="374" r:id="rId49"/>
    <p:sldId id="341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8" r:id="rId58"/>
    <p:sldId id="329" r:id="rId59"/>
    <p:sldId id="385" r:id="rId60"/>
    <p:sldId id="347" r:id="rId61"/>
    <p:sldId id="334" r:id="rId62"/>
    <p:sldId id="335" r:id="rId63"/>
    <p:sldId id="336" r:id="rId64"/>
    <p:sldId id="331" r:id="rId65"/>
    <p:sldId id="380" r:id="rId66"/>
    <p:sldId id="381" r:id="rId67"/>
    <p:sldId id="377" r:id="rId68"/>
    <p:sldId id="375" r:id="rId69"/>
    <p:sldId id="387" r:id="rId70"/>
    <p:sldId id="338" r:id="rId71"/>
    <p:sldId id="400" r:id="rId72"/>
    <p:sldId id="386" r:id="rId73"/>
    <p:sldId id="379" r:id="rId74"/>
    <p:sldId id="369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E5F"/>
    <a:srgbClr val="172659"/>
    <a:srgbClr val="0C205C"/>
    <a:srgbClr val="FFFFFF"/>
    <a:srgbClr val="4D4D4D"/>
    <a:srgbClr val="0C1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2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5E4D8-A772-A046-8A82-E60DDEE6C98A}" type="datetimeFigureOut">
              <a:rPr lang="en-US" smtClean="0"/>
              <a:t>8/15/13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95DCC-2361-ED46-ADA3-5CD00B27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8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95DCC-2361-ED46-ADA3-5CD00B2775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0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oomberg.shield.small.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09" y="5470010"/>
            <a:ext cx="2241400" cy="2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7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5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6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2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5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5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0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0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12233-EEA7-DA4D-BC7B-04CC2EB0C404}" type="datetimeFigureOut">
              <a:rPr lang="en-US" smtClean="0"/>
              <a:t>8/15/13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EC618-DCB1-E247-8511-C8FC100F7D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bloomberg.shield.small.blu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617" y="6253621"/>
            <a:ext cx="1101803" cy="117867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172680" y="4788743"/>
            <a:ext cx="2096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</a:rPr>
              <a:t>@</a:t>
            </a:r>
            <a:r>
              <a:rPr lang="en-US" sz="3000" dirty="0" err="1" smtClean="0">
                <a:solidFill>
                  <a:srgbClr val="FFFFFF"/>
                </a:solidFill>
              </a:rPr>
              <a:t>leekgroup</a:t>
            </a:r>
            <a:endParaRPr lang="en-US" sz="3000" dirty="0" smtClean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598645" y="6335208"/>
            <a:ext cx="1459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A1E5F"/>
                </a:solidFill>
              </a:rPr>
              <a:t>@</a:t>
            </a:r>
            <a:r>
              <a:rPr lang="en-US" sz="2000" dirty="0" err="1" smtClean="0">
                <a:solidFill>
                  <a:srgbClr val="0A1E5F"/>
                </a:solidFill>
              </a:rPr>
              <a:t>leekgroup</a:t>
            </a:r>
            <a:endParaRPr lang="en-US" sz="2000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3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A1E5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A1E5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A1E5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A1E5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A1E5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tatistical processes for personalized medicine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7086600" cy="1752600"/>
          </a:xfrm>
        </p:spPr>
        <p:txBody>
          <a:bodyPr/>
          <a:lstStyle/>
          <a:p>
            <a:r>
              <a:rPr lang="en-US" dirty="0" smtClean="0">
                <a:solidFill>
                  <a:srgbClr val="0A1E5F"/>
                </a:solidFill>
              </a:rPr>
              <a:t>Jeff Leek</a:t>
            </a:r>
          </a:p>
          <a:p>
            <a:r>
              <a:rPr lang="en-US" dirty="0" smtClean="0">
                <a:solidFill>
                  <a:srgbClr val="0A1E5F"/>
                </a:solidFill>
              </a:rPr>
              <a:t>Johns Hopkins Bloomberg Biostatistics</a:t>
            </a:r>
          </a:p>
          <a:p>
            <a:endParaRPr lang="en-US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20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reproducible research success story*</a:t>
            </a:r>
            <a:endParaRPr lang="en-US" dirty="0"/>
          </a:p>
        </p:txBody>
      </p:sp>
      <p:pic>
        <p:nvPicPr>
          <p:cNvPr id="5" name="Content Placeholder 4" descr="Screen Shot 2013-08-06 at 1.42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5" b="16245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1727197" y="5988986"/>
            <a:ext cx="8919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www.biomedcentral.com</a:t>
            </a:r>
            <a:r>
              <a:rPr lang="en-US" sz="1600" dirty="0"/>
              <a:t>/content/supplementary/1471-2164-14-336-s1.pdf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7197" y="6202638"/>
            <a:ext cx="64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astor.som.jhmi.edu</a:t>
            </a:r>
            <a:r>
              <a:rPr lang="en-US" sz="1600" dirty="0"/>
              <a:t>/~</a:t>
            </a:r>
            <a:r>
              <a:rPr lang="en-US" sz="1600" dirty="0" err="1"/>
              <a:t>marchion</a:t>
            </a:r>
            <a:r>
              <a:rPr lang="en-US" sz="1600" dirty="0"/>
              <a:t>//</a:t>
            </a:r>
            <a:r>
              <a:rPr lang="en-US" sz="1600" dirty="0" err="1"/>
              <a:t>breastTSP.html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088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mammaprint</a:t>
            </a:r>
            <a:r>
              <a:rPr lang="en-US" dirty="0" smtClean="0"/>
              <a:t> data sets</a:t>
            </a:r>
            <a:endParaRPr lang="en-US" dirty="0"/>
          </a:p>
        </p:txBody>
      </p:sp>
      <p:pic>
        <p:nvPicPr>
          <p:cNvPr id="4" name="Content Placeholder 3" descr="Screen Shot 2013-08-15 at 9.28.0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r="1594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718234" y="6279766"/>
            <a:ext cx="5393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astor.som.jhmi.edu</a:t>
            </a:r>
            <a:r>
              <a:rPr lang="en-US" dirty="0"/>
              <a:t>/~</a:t>
            </a:r>
            <a:r>
              <a:rPr lang="en-US" dirty="0" err="1"/>
              <a:t>marchion</a:t>
            </a:r>
            <a:r>
              <a:rPr lang="en-US" dirty="0"/>
              <a:t>//</a:t>
            </a:r>
            <a:r>
              <a:rPr lang="en-US" dirty="0" err="1"/>
              <a:t>breastTSP.html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5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2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Thank </a:t>
            </a:r>
            <a:r>
              <a:rPr lang="en-US" dirty="0"/>
              <a:t>you for sharing the paper with us prior </a:t>
            </a:r>
            <a:r>
              <a:rPr lang="en-US" dirty="0" smtClean="0"/>
              <a:t> to </a:t>
            </a:r>
            <a:r>
              <a:rPr lang="en-US" dirty="0"/>
              <a:t>publication. We discussed the publication internally and we feel that it is a very nice publication and would like you to proceed without uploading the excel file.</a:t>
            </a:r>
          </a:p>
        </p:txBody>
      </p:sp>
    </p:spTree>
    <p:extLst>
      <p:ext uri="{BB962C8B-B14F-4D97-AF65-F5344CB8AC3E}">
        <p14:creationId xmlns:p14="http://schemas.microsoft.com/office/powerpoint/2010/main" val="358979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612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“However</a:t>
            </a:r>
            <a:r>
              <a:rPr lang="en-US" sz="3000" dirty="0"/>
              <a:t>, the respective figure 3 panel (bottom </a:t>
            </a:r>
            <a:r>
              <a:rPr lang="en-US" sz="3000" dirty="0" smtClean="0"/>
              <a:t>I </a:t>
            </a:r>
            <a:r>
              <a:rPr lang="en-US" sz="3000" dirty="0"/>
              <a:t>have compared several years/journals against what is shown in figure 3 panels and I get very different distributions. There is tons of things that are wrong with this paper, but at a minimum I would hope that the very basic numbers are correct</a:t>
            </a:r>
            <a:r>
              <a:rPr lang="en-US" sz="3000" dirty="0" smtClean="0"/>
              <a:t>.” </a:t>
            </a:r>
            <a:endParaRPr lang="en-US" sz="3000" dirty="0"/>
          </a:p>
        </p:txBody>
      </p:sp>
      <p:pic>
        <p:nvPicPr>
          <p:cNvPr id="4" name="Picture 3" descr="Screen Shot 2013-08-15 at 11.1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818"/>
            <a:ext cx="9144000" cy="17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7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were the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irreproducibility</a:t>
            </a:r>
          </a:p>
          <a:p>
            <a:r>
              <a:rPr lang="en-US" dirty="0" smtClean="0"/>
              <a:t>lack of cooperation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silly prediction rules</a:t>
            </a:r>
          </a:p>
          <a:p>
            <a:r>
              <a:rPr lang="en-US" dirty="0"/>
              <a:t>study design/batch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procedures not locked down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4313" y="4028997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35115" y="4752465"/>
            <a:ext cx="1623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Expertise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634313" y="1852064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99612" y="2388131"/>
            <a:ext cx="2294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39280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illy prediction rules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otti</a:t>
            </a:r>
            <a:r>
              <a:rPr lang="en-US" dirty="0" smtClean="0"/>
              <a:t> prediction rules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4589" y="1600200"/>
            <a:ext cx="8806329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P(FTAC) = P(T) + P(F) + P(A) + P(C) – P(T)P(F)P(A)P(C)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P(ET) = max[P(E),P(T)]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P(FEC) = 5/8[P(F) + P(E) + P(C)] – 1/4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9939" y="6320117"/>
            <a:ext cx="260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</a:rPr>
              <a:t>Baggerly</a:t>
            </a:r>
            <a:r>
              <a:rPr lang="en-US" dirty="0" smtClean="0">
                <a:solidFill>
                  <a:srgbClr val="0A1E5F"/>
                </a:solidFill>
              </a:rPr>
              <a:t> et al. </a:t>
            </a:r>
            <a:r>
              <a:rPr lang="en-US" i="1" dirty="0" smtClean="0">
                <a:solidFill>
                  <a:srgbClr val="0A1E5F"/>
                </a:solidFill>
              </a:rPr>
              <a:t>AOAS</a:t>
            </a:r>
            <a:r>
              <a:rPr lang="en-US" dirty="0" smtClean="0">
                <a:solidFill>
                  <a:srgbClr val="0A1E5F"/>
                </a:solidFill>
              </a:rPr>
              <a:t> 2009</a:t>
            </a:r>
          </a:p>
        </p:txBody>
      </p:sp>
    </p:spTree>
    <p:extLst>
      <p:ext uri="{BB962C8B-B14F-4D97-AF65-F5344CB8AC3E}">
        <p14:creationId xmlns:p14="http://schemas.microsoft.com/office/powerpoint/2010/main" val="370728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illusion of progress in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89" y="1600200"/>
            <a:ext cx="8806329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8-07 at 2.1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9" y="1417638"/>
            <a:ext cx="7951822" cy="4664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8498" y="6318943"/>
            <a:ext cx="290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</a:rPr>
              <a:t>Hand </a:t>
            </a:r>
            <a:r>
              <a:rPr lang="en-US" i="1" dirty="0" smtClean="0">
                <a:solidFill>
                  <a:srgbClr val="0A1E5F"/>
                </a:solidFill>
              </a:rPr>
              <a:t>Statistical Science </a:t>
            </a:r>
            <a:r>
              <a:rPr lang="en-US" dirty="0" smtClean="0">
                <a:solidFill>
                  <a:srgbClr val="0A1E5F"/>
                </a:solidFill>
              </a:rPr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387607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stupidly simple predictor</a:t>
            </a:r>
            <a:endParaRPr lang="en-US" dirty="0"/>
          </a:p>
        </p:txBody>
      </p:sp>
      <p:pic>
        <p:nvPicPr>
          <p:cNvPr id="4" name="Content Placeholder 3" descr="figure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508" r="-508"/>
          <a:stretch>
            <a:fillRect/>
          </a:stretch>
        </p:blipFill>
        <p:spPr>
          <a:xfrm>
            <a:off x="2025909" y="1165344"/>
            <a:ext cx="5069958" cy="5069958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3207691" y="6396335"/>
            <a:ext cx="280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Bioinformatics </a:t>
            </a:r>
            <a:r>
              <a:rPr lang="en-US" dirty="0">
                <a:solidFill>
                  <a:srgbClr val="0A1E5F"/>
                </a:solidFill>
                <a:latin typeface="Trebuchet MS"/>
                <a:cs typeface="Trebuchet MS"/>
              </a:rPr>
              <a:t>2009 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1600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Roger </a:t>
            </a:r>
            <a:r>
              <a:rPr lang="en-US" dirty="0" err="1" smtClean="0"/>
              <a:t>Peng</a:t>
            </a:r>
            <a:endParaRPr lang="en-US" dirty="0" smtClean="0"/>
          </a:p>
          <a:p>
            <a:r>
              <a:rPr lang="en-US" dirty="0" smtClean="0"/>
              <a:t>Kasper Hansen</a:t>
            </a:r>
          </a:p>
          <a:p>
            <a:r>
              <a:rPr lang="en-US" dirty="0" smtClean="0"/>
              <a:t>Mark Segal</a:t>
            </a:r>
          </a:p>
          <a:p>
            <a:r>
              <a:rPr lang="en-US" dirty="0" smtClean="0"/>
              <a:t>Ingo </a:t>
            </a:r>
            <a:r>
              <a:rPr lang="en-US" dirty="0" err="1" smtClean="0"/>
              <a:t>Ruczinski</a:t>
            </a:r>
            <a:endParaRPr lang="en-US" dirty="0" smtClean="0"/>
          </a:p>
          <a:p>
            <a:r>
              <a:rPr lang="en-US" dirty="0" smtClean="0"/>
              <a:t>Keith </a:t>
            </a:r>
            <a:r>
              <a:rPr lang="en-US" dirty="0" err="1" smtClean="0"/>
              <a:t>Baggerly</a:t>
            </a:r>
            <a:endParaRPr lang="en-US" dirty="0" smtClean="0"/>
          </a:p>
          <a:p>
            <a:r>
              <a:rPr lang="en-US" dirty="0" smtClean="0"/>
              <a:t>Adam </a:t>
            </a:r>
            <a:r>
              <a:rPr lang="en-US" dirty="0" err="1" smtClean="0"/>
              <a:t>Olshen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Anyone who has ever acknowledged me in a Banff talk.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4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omparably accurate</a:t>
            </a:r>
            <a:endParaRPr lang="en-US" dirty="0"/>
          </a:p>
        </p:txBody>
      </p:sp>
      <p:pic>
        <p:nvPicPr>
          <p:cNvPr id="8" name="Content Placeholder 7" descr="illus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448232" y="927848"/>
            <a:ext cx="9843726" cy="5413670"/>
          </a:xfrm>
        </p:spPr>
      </p:pic>
      <p:sp>
        <p:nvSpPr>
          <p:cNvPr id="4" name="TextBox 3"/>
          <p:cNvSpPr txBox="1"/>
          <p:nvPr/>
        </p:nvSpPr>
        <p:spPr>
          <a:xfrm>
            <a:off x="2389834" y="6405481"/>
            <a:ext cx="436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Adapted from </a:t>
            </a:r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2004 </a:t>
            </a:r>
          </a:p>
        </p:txBody>
      </p:sp>
    </p:spTree>
    <p:extLst>
      <p:ext uri="{BB962C8B-B14F-4D97-AF65-F5344CB8AC3E}">
        <p14:creationId xmlns:p14="http://schemas.microsoft.com/office/powerpoint/2010/main" val="218403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ome success</a:t>
            </a:r>
            <a:endParaRPr lang="en-US" dirty="0"/>
          </a:p>
        </p:txBody>
      </p:sp>
      <p:pic>
        <p:nvPicPr>
          <p:cNvPr id="4" name="Content Placeholder 3" descr="Screen Shot 2013-08-07 at 2.02.3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75" b="650"/>
          <a:stretch/>
        </p:blipFill>
        <p:spPr>
          <a:xfrm>
            <a:off x="0" y="3808227"/>
            <a:ext cx="4343677" cy="1582080"/>
          </a:xfr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 descr="Screen Shot 2013-08-07 at 2.5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18" y="3793286"/>
            <a:ext cx="4601882" cy="1626527"/>
          </a:xfrm>
          <a:prstGeom prst="rect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Picture 5" descr="Screen Shot 2013-08-07 at 3.13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1595034"/>
            <a:ext cx="3916679" cy="1647202"/>
          </a:xfrm>
          <a:prstGeom prst="rect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" name="Picture 2" descr="Screen Shot 2013-08-15 at 11.46.4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7" y="1660156"/>
            <a:ext cx="4736353" cy="15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6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scoring pairs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7F7F7F"/>
                </a:solidFill>
              </a:rPr>
              <a:t>Data:</a:t>
            </a:r>
          </a:p>
          <a:p>
            <a:pPr>
              <a:buNone/>
            </a:pPr>
            <a:r>
              <a:rPr lang="en-US" dirty="0" smtClean="0">
                <a:solidFill>
                  <a:srgbClr val="7F7F7F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r>
              <a:rPr lang="en-US" baseline="-25000" dirty="0" err="1" smtClean="0">
                <a:solidFill>
                  <a:schemeClr val="tx1"/>
                </a:solidFill>
              </a:rPr>
              <a:t>ik</a:t>
            </a:r>
            <a:r>
              <a:rPr lang="en-US" cap="small" dirty="0" smtClean="0">
                <a:solidFill>
                  <a:schemeClr val="tx1"/>
                </a:solidFill>
              </a:rPr>
              <a:t> - </a:t>
            </a:r>
            <a:r>
              <a:rPr lang="en-US" dirty="0" smtClean="0">
                <a:solidFill>
                  <a:schemeClr val="tx1"/>
                </a:solidFill>
              </a:rPr>
              <a:t>value for feature 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, sample </a:t>
            </a:r>
            <a:r>
              <a:rPr lang="en-US" dirty="0" err="1" smtClean="0">
                <a:solidFill>
                  <a:schemeClr val="tx1"/>
                </a:solidFill>
              </a:rPr>
              <a:t>k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err="1" smtClean="0">
                <a:solidFill>
                  <a:schemeClr val="tx1"/>
                </a:solidFill>
              </a:rPr>
              <a:t>y</a:t>
            </a:r>
            <a:r>
              <a:rPr lang="en-US" baseline="-25000" dirty="0" err="1" smtClean="0">
                <a:solidFill>
                  <a:schemeClr val="tx1"/>
                </a:solidFill>
              </a:rPr>
              <a:t>k</a:t>
            </a:r>
            <a:r>
              <a:rPr lang="en-US" dirty="0" smtClean="0">
                <a:solidFill>
                  <a:schemeClr val="tx1"/>
                </a:solidFill>
              </a:rPr>
              <a:t>  - group indicator for sample </a:t>
            </a:r>
            <a:r>
              <a:rPr lang="en-US" dirty="0" err="1" smtClean="0">
                <a:solidFill>
                  <a:schemeClr val="tx1"/>
                </a:solidFill>
              </a:rPr>
              <a:t>k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rgbClr val="7F7F7F"/>
                </a:solidFill>
              </a:rPr>
              <a:t>TSP</a:t>
            </a:r>
            <a:r>
              <a:rPr lang="en-US" dirty="0" smtClean="0">
                <a:solidFill>
                  <a:srgbClr val="7F7F7F"/>
                </a:solidFill>
              </a:rPr>
              <a:t> is (</a:t>
            </a:r>
            <a:r>
              <a:rPr lang="en-US" dirty="0" err="1" smtClean="0">
                <a:solidFill>
                  <a:srgbClr val="7F7F7F"/>
                </a:solidFill>
              </a:rPr>
              <a:t>i,j</a:t>
            </a:r>
            <a:r>
              <a:rPr lang="en-US" dirty="0" smtClean="0">
                <a:solidFill>
                  <a:srgbClr val="7F7F7F"/>
                </a:solidFill>
              </a:rPr>
              <a:t>) pair that maximizes: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657" y="4780746"/>
            <a:ext cx="8202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|</a:t>
            </a:r>
            <a:r>
              <a:rPr lang="en-US" sz="4000" dirty="0" err="1" smtClean="0"/>
              <a:t>Pr(x</a:t>
            </a:r>
            <a:r>
              <a:rPr lang="en-US" sz="4000" baseline="-25000" dirty="0" err="1" smtClean="0"/>
              <a:t>ik</a:t>
            </a:r>
            <a:r>
              <a:rPr lang="en-US" sz="4000" dirty="0" smtClean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 | 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=1) – </a:t>
            </a:r>
            <a:r>
              <a:rPr lang="en-US" sz="4000" dirty="0" err="1" smtClean="0"/>
              <a:t>Pr(x</a:t>
            </a:r>
            <a:r>
              <a:rPr lang="en-US" sz="4000" baseline="-25000" dirty="0" err="1" smtClean="0"/>
              <a:t>ik</a:t>
            </a:r>
            <a:r>
              <a:rPr lang="en-US" sz="4000" dirty="0" smtClean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 | 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=0)|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4549914"/>
            <a:ext cx="59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Lucida Grande"/>
                <a:ea typeface="Lucida Grande"/>
                <a:cs typeface="Lucida Grande"/>
              </a:rPr>
              <a:t>⌃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4549914"/>
            <a:ext cx="592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Lucida Grande"/>
                <a:ea typeface="Lucida Grande"/>
                <a:cs typeface="Lucida Grande"/>
              </a:rPr>
              <a:t>⌃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3134967" y="6405481"/>
            <a:ext cx="28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2004 </a:t>
            </a:r>
          </a:p>
        </p:txBody>
      </p:sp>
    </p:spTree>
    <p:extLst>
      <p:ext uri="{BB962C8B-B14F-4D97-AF65-F5344CB8AC3E}">
        <p14:creationId xmlns:p14="http://schemas.microsoft.com/office/powerpoint/2010/main" val="414033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egression framework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63705" y="1389854"/>
            <a:ext cx="4416594" cy="4401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err="1" smtClean="0"/>
              <a:t>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=</a:t>
            </a:r>
            <a:r>
              <a:rPr lang="en-US" sz="4000" b="1" dirty="0" smtClean="0"/>
              <a:t>1</a:t>
            </a:r>
            <a:r>
              <a:rPr lang="en-US" sz="4000" dirty="0" smtClean="0"/>
              <a:t>(</a:t>
            </a:r>
            <a:r>
              <a:rPr lang="en-US" sz="4000" dirty="0" err="1"/>
              <a:t>x</a:t>
            </a:r>
            <a:r>
              <a:rPr lang="en-US" sz="4000" baseline="-25000" dirty="0" err="1"/>
              <a:t>ik</a:t>
            </a:r>
            <a:r>
              <a:rPr lang="en-US" sz="4000" dirty="0"/>
              <a:t> &lt; </a:t>
            </a:r>
            <a:r>
              <a:rPr lang="en-US" sz="4000" dirty="0" err="1" smtClean="0"/>
              <a:t>x</a:t>
            </a:r>
            <a:r>
              <a:rPr lang="en-US" sz="4000" baseline="-25000" dirty="0" err="1" smtClean="0"/>
              <a:t>jk</a:t>
            </a:r>
            <a:r>
              <a:rPr lang="en-US" sz="4000" dirty="0" smtClean="0"/>
              <a:t>)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E[</a:t>
            </a:r>
            <a:r>
              <a:rPr lang="en-US" sz="4000" dirty="0" err="1" smtClean="0"/>
              <a:t>z</a:t>
            </a:r>
            <a:r>
              <a:rPr lang="en-US" sz="4000" baseline="-25000" dirty="0" err="1" smtClean="0"/>
              <a:t>ijk</a:t>
            </a:r>
            <a:r>
              <a:rPr lang="en-US" sz="4000" dirty="0" err="1" smtClean="0"/>
              <a:t>|y</a:t>
            </a:r>
            <a:r>
              <a:rPr lang="en-US" sz="4000" baseline="-25000" dirty="0" err="1" smtClean="0"/>
              <a:t>k</a:t>
            </a:r>
            <a:r>
              <a:rPr lang="en-US" sz="4000" dirty="0" smtClean="0"/>
              <a:t>] = a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+ a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y</a:t>
            </a:r>
            <a:r>
              <a:rPr lang="en-US" sz="4000" baseline="-25000" dirty="0" smtClean="0"/>
              <a:t>k</a:t>
            </a:r>
          </a:p>
          <a:p>
            <a:pPr algn="ctr"/>
            <a:endParaRPr lang="en-US" sz="4000" baseline="-25000" dirty="0" smtClean="0"/>
          </a:p>
          <a:p>
            <a:pPr algn="ctr"/>
            <a:endParaRPr lang="en-US" sz="4000" baseline="-25000" dirty="0" smtClean="0"/>
          </a:p>
          <a:p>
            <a:pPr algn="ctr"/>
            <a:r>
              <a:rPr lang="en-US" sz="4000" dirty="0" smtClean="0"/>
              <a:t> → max |a</a:t>
            </a:r>
            <a:r>
              <a:rPr lang="en-US" sz="4000" baseline="-25000" dirty="0" smtClean="0"/>
              <a:t>1jk</a:t>
            </a:r>
            <a:r>
              <a:rPr lang="en-US" sz="4000" dirty="0" smtClean="0"/>
              <a:t>| = TSP</a:t>
            </a:r>
          </a:p>
          <a:p>
            <a:pPr algn="ctr"/>
            <a:endParaRPr lang="en-US" sz="4000" baseline="-25000" dirty="0"/>
          </a:p>
          <a:p>
            <a:pPr algn="ctr"/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8456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lip the regression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Not the same as TSP</a:t>
            </a:r>
          </a:p>
          <a:p>
            <a:r>
              <a:rPr lang="en-US" dirty="0" smtClean="0"/>
              <a:t>But |</a:t>
            </a:r>
            <a:r>
              <a:rPr lang="en-US" dirty="0" err="1" smtClean="0"/>
              <a:t>â</a:t>
            </a:r>
            <a:r>
              <a:rPr lang="en-US" dirty="0" smtClean="0"/>
              <a:t>/</a:t>
            </a:r>
            <a:r>
              <a:rPr lang="en-US" dirty="0" err="1" smtClean="0"/>
              <a:t>s.e.</a:t>
            </a:r>
            <a:r>
              <a:rPr lang="en-US" dirty="0" smtClean="0"/>
              <a:t>(</a:t>
            </a:r>
            <a:r>
              <a:rPr lang="en-US" dirty="0" err="1" smtClean="0"/>
              <a:t>â</a:t>
            </a:r>
            <a:r>
              <a:rPr lang="en-US" dirty="0" smtClean="0"/>
              <a:t>)| = |</a:t>
            </a:r>
            <a:r>
              <a:rPr lang="en-US" dirty="0" err="1" smtClean="0"/>
              <a:t>û</a:t>
            </a:r>
            <a:r>
              <a:rPr lang="en-US" dirty="0" smtClean="0"/>
              <a:t>/</a:t>
            </a:r>
            <a:r>
              <a:rPr lang="en-US" dirty="0" err="1" smtClean="0"/>
              <a:t>s.e.</a:t>
            </a:r>
            <a:r>
              <a:rPr lang="en-US" dirty="0" smtClean="0"/>
              <a:t>(</a:t>
            </a:r>
            <a:r>
              <a:rPr lang="en-US" dirty="0" err="1" smtClean="0"/>
              <a:t>û</a:t>
            </a:r>
            <a:r>
              <a:rPr lang="en-US" dirty="0" smtClean="0"/>
              <a:t>)|, algebraically</a:t>
            </a:r>
          </a:p>
          <a:p>
            <a:r>
              <a:rPr lang="en-US" dirty="0" smtClean="0"/>
              <a:t>“Variance regularized” TSP</a:t>
            </a:r>
          </a:p>
          <a:p>
            <a:r>
              <a:rPr lang="en-US" dirty="0" err="1"/>
              <a:t>z</a:t>
            </a:r>
            <a:r>
              <a:rPr lang="en-US" baseline="-25000" dirty="0" err="1" smtClean="0"/>
              <a:t>ijk</a:t>
            </a:r>
            <a:r>
              <a:rPr lang="en-US" dirty="0" smtClean="0"/>
              <a:t> invariant to monotone transformations</a:t>
            </a:r>
          </a:p>
          <a:p>
            <a:r>
              <a:rPr lang="en-US" dirty="0" smtClean="0"/>
              <a:t>Fix parameters  </a:t>
            </a:r>
            <a:r>
              <a:rPr lang="en-US" dirty="0"/>
              <a:t>→ </a:t>
            </a:r>
            <a:r>
              <a:rPr lang="en-US" dirty="0" smtClean="0"/>
              <a:t>find features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3936" y="1765157"/>
            <a:ext cx="45961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err="1" smtClean="0"/>
              <a:t>|z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] </a:t>
            </a:r>
            <a:r>
              <a:rPr lang="en-US" sz="4000" dirty="0"/>
              <a:t>= 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150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sp</a:t>
            </a:r>
            <a:r>
              <a:rPr lang="en-US" dirty="0" smtClean="0"/>
              <a:t>-regression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 smtClean="0"/>
              <a:t>t-statistic for all pairs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top k pairs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Score </a:t>
            </a:r>
            <a:r>
              <a:rPr lang="en-US" dirty="0" smtClean="0"/>
              <a:t>for sample </a:t>
            </a:r>
            <a:r>
              <a:rPr lang="en-US" dirty="0" err="1" smtClean="0"/>
              <a:t>i</a:t>
            </a:r>
            <a:r>
              <a:rPr lang="en-US" dirty="0" smtClean="0"/>
              <a:t> is ∑sign(u</a:t>
            </a:r>
            <a:r>
              <a:rPr lang="en-US" baseline="-25000" dirty="0" smtClean="0"/>
              <a:t>1ij</a:t>
            </a:r>
            <a:r>
              <a:rPr lang="en-US" dirty="0" smtClean="0"/>
              <a:t>)</a:t>
            </a:r>
            <a:r>
              <a:rPr lang="en-US" dirty="0" err="1" smtClean="0"/>
              <a:t>z</a:t>
            </a:r>
            <a:r>
              <a:rPr lang="en-US" baseline="-25000" dirty="0" err="1" smtClean="0"/>
              <a:t>ijk</a:t>
            </a:r>
            <a:r>
              <a:rPr lang="en-US" dirty="0" smtClean="0"/>
              <a:t> </a:t>
            </a:r>
            <a:r>
              <a:rPr lang="en-US" dirty="0"/>
              <a:t>for pairs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3936" y="1765157"/>
            <a:ext cx="45961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k</a:t>
            </a:r>
            <a:r>
              <a:rPr lang="en-US" sz="4000" dirty="0" err="1" smtClean="0"/>
              <a:t>|z</a:t>
            </a:r>
            <a:r>
              <a:rPr lang="en-US" sz="4000" baseline="-25000" dirty="0" err="1" smtClean="0"/>
              <a:t>ijk</a:t>
            </a:r>
            <a:r>
              <a:rPr lang="en-US" sz="4000" dirty="0" smtClean="0"/>
              <a:t>] </a:t>
            </a:r>
            <a:r>
              <a:rPr lang="en-US" sz="4000" dirty="0"/>
              <a:t>= 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492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 very successful genomic signature</a:t>
            </a:r>
            <a:endParaRPr lang="en-US" dirty="0"/>
          </a:p>
        </p:txBody>
      </p:sp>
      <p:pic>
        <p:nvPicPr>
          <p:cNvPr id="4" name="Content Placeholder 3" descr="Screen shot 2012-06-25 at 2.22.38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17" b="-217"/>
          <a:stretch>
            <a:fillRect/>
          </a:stretch>
        </p:blipFill>
        <p:spPr>
          <a:xfrm>
            <a:off x="2021159" y="1563201"/>
            <a:ext cx="5079458" cy="2793506"/>
          </a:xfrm>
        </p:spPr>
      </p:pic>
      <p:pic>
        <p:nvPicPr>
          <p:cNvPr id="5" name="Picture 4" descr="Screen shot 2012-06-25 at 2.23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31" y="4571327"/>
            <a:ext cx="6256314" cy="21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mammaprint</a:t>
            </a:r>
            <a:r>
              <a:rPr lang="en-US" dirty="0" smtClean="0"/>
              <a:t> alternative</a:t>
            </a:r>
            <a:endParaRPr lang="en-US" dirty="0"/>
          </a:p>
        </p:txBody>
      </p:sp>
      <p:pic>
        <p:nvPicPr>
          <p:cNvPr id="4" name="Content Placeholder 3" descr="Figure1.v2.jpg"/>
          <p:cNvPicPr>
            <a:picLocks noGrp="1" noChangeAspect="1"/>
          </p:cNvPicPr>
          <p:nvPr>
            <p:ph idx="1"/>
          </p:nvPr>
        </p:nvPicPr>
        <p:blipFill>
          <a:blip r:embed="rId2"/>
          <a:srcRect l="-608" t="58091" r="24612"/>
          <a:stretch>
            <a:fillRect/>
          </a:stretch>
        </p:blipFill>
        <p:spPr>
          <a:xfrm>
            <a:off x="457200" y="1417638"/>
            <a:ext cx="5865776" cy="4313510"/>
          </a:xfrm>
        </p:spPr>
      </p:pic>
      <p:pic>
        <p:nvPicPr>
          <p:cNvPr id="5" name="Picture 4" descr="Figure1.v2.jpg"/>
          <p:cNvPicPr>
            <a:picLocks noChangeAspect="1"/>
          </p:cNvPicPr>
          <p:nvPr/>
        </p:nvPicPr>
        <p:blipFill>
          <a:blip r:embed="rId2"/>
          <a:srcRect l="72928"/>
          <a:stretch>
            <a:fillRect/>
          </a:stretch>
        </p:blipFill>
        <p:spPr>
          <a:xfrm>
            <a:off x="6789695" y="1238344"/>
            <a:ext cx="1139980" cy="498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8218" y="6405481"/>
            <a:ext cx="406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294380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urvival </a:t>
            </a:r>
            <a:r>
              <a:rPr lang="en-US" dirty="0" err="1" smtClean="0"/>
              <a:t>tsp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1074" y="1765157"/>
            <a:ext cx="63818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h</a:t>
            </a:r>
            <a:r>
              <a:rPr lang="en-US" sz="4000" dirty="0" smtClean="0"/>
              <a:t>(</a:t>
            </a:r>
            <a:r>
              <a:rPr lang="en-US" sz="4000" dirty="0" err="1" smtClean="0"/>
              <a:t>t|z</a:t>
            </a:r>
            <a:r>
              <a:rPr lang="en-US" sz="4000" baseline="-25000" dirty="0" err="1" smtClean="0"/>
              <a:t>ijk</a:t>
            </a:r>
            <a:r>
              <a:rPr lang="en-US" sz="4000" dirty="0"/>
              <a:t>)</a:t>
            </a:r>
            <a:r>
              <a:rPr lang="en-US" sz="4000" dirty="0" smtClean="0"/>
              <a:t> =h</a:t>
            </a:r>
            <a:r>
              <a:rPr lang="en-US" sz="4000" baseline="-25000" dirty="0" smtClean="0"/>
              <a:t>o</a:t>
            </a:r>
            <a:r>
              <a:rPr lang="en-US" sz="4000" dirty="0" smtClean="0"/>
              <a:t>(t) </a:t>
            </a:r>
            <a:r>
              <a:rPr lang="en-US" sz="4000" dirty="0" err="1" smtClean="0"/>
              <a:t>exp</a:t>
            </a:r>
            <a:r>
              <a:rPr lang="en-US" sz="4000" dirty="0" smtClean="0"/>
              <a:t>(u</a:t>
            </a:r>
            <a:r>
              <a:rPr lang="en-US" sz="4000" baseline="-25000" dirty="0" smtClean="0"/>
              <a:t>0ij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u</a:t>
            </a:r>
            <a:r>
              <a:rPr lang="en-US" sz="4000" baseline="-25000" dirty="0" smtClean="0"/>
              <a:t>1ij</a:t>
            </a:r>
            <a:r>
              <a:rPr lang="en-US" sz="4000" dirty="0" smtClean="0"/>
              <a:t>z</a:t>
            </a:r>
            <a:r>
              <a:rPr lang="en-US" sz="4000" baseline="-25000" dirty="0" smtClean="0"/>
              <a:t>ijk</a:t>
            </a:r>
            <a:r>
              <a:rPr lang="en-US" sz="4000" dirty="0" smtClean="0"/>
              <a:t>)</a:t>
            </a:r>
            <a:endParaRPr lang="en-US" sz="4000" baseline="-250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Cox regression</a:t>
            </a:r>
          </a:p>
          <a:p>
            <a:r>
              <a:rPr lang="en-US" dirty="0" smtClean="0"/>
              <a:t>Pick max log hazard ratio </a:t>
            </a:r>
            <a:r>
              <a:rPr lang="en-US" dirty="0"/>
              <a:t>|</a:t>
            </a:r>
            <a:r>
              <a:rPr lang="en-US" dirty="0" err="1"/>
              <a:t>û</a:t>
            </a:r>
            <a:r>
              <a:rPr lang="en-US" dirty="0"/>
              <a:t>/</a:t>
            </a:r>
            <a:r>
              <a:rPr lang="en-US" dirty="0" err="1"/>
              <a:t>s.e.</a:t>
            </a:r>
            <a:r>
              <a:rPr lang="en-US" dirty="0"/>
              <a:t>(</a:t>
            </a:r>
            <a:r>
              <a:rPr lang="en-US" dirty="0" err="1"/>
              <a:t>û</a:t>
            </a:r>
            <a:r>
              <a:rPr lang="en-US" dirty="0"/>
              <a:t>)</a:t>
            </a:r>
            <a:r>
              <a:rPr lang="en-US" dirty="0" smtClean="0"/>
              <a:t>|</a:t>
            </a:r>
          </a:p>
          <a:p>
            <a:r>
              <a:rPr lang="en-US" dirty="0" smtClean="0"/>
              <a:t>Alternatives – max </a:t>
            </a:r>
            <a:r>
              <a:rPr lang="en-US" dirty="0" err="1" smtClean="0"/>
              <a:t>logrank</a:t>
            </a:r>
            <a:r>
              <a:rPr lang="en-US" dirty="0" smtClean="0"/>
              <a:t>, etc.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398" y="6405481"/>
            <a:ext cx="209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Patil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in prep</a:t>
            </a:r>
            <a:endParaRPr lang="en-US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0621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urvival comparison</a:t>
            </a:r>
            <a:endParaRPr lang="en-US" dirty="0"/>
          </a:p>
        </p:txBody>
      </p:sp>
      <p:pic>
        <p:nvPicPr>
          <p:cNvPr id="7" name="Picture 6" descr="Screen Shot 2013-08-11 at 5.28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151699"/>
            <a:ext cx="4460823" cy="3322072"/>
          </a:xfrm>
          <a:prstGeom prst="rect">
            <a:avLst/>
          </a:prstGeom>
        </p:spPr>
      </p:pic>
      <p:pic>
        <p:nvPicPr>
          <p:cNvPr id="8" name="Picture 7" descr="Screen Shot 2013-08-11 at 5.27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9754"/>
            <a:ext cx="4572000" cy="346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2000" y="1467759"/>
            <a:ext cx="8626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0A1E5F"/>
                </a:solidFill>
              </a:rPr>
              <a:t>ktsp</a:t>
            </a:r>
            <a:endParaRPr lang="en-US" sz="3000" b="1" dirty="0" smtClean="0">
              <a:solidFill>
                <a:srgbClr val="0A1E5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4635" y="1468973"/>
            <a:ext cx="2280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0A1E5F"/>
                </a:solidFill>
              </a:rPr>
              <a:t>mammaprint</a:t>
            </a:r>
            <a:endParaRPr lang="en-US" sz="3000" b="1" dirty="0" smtClean="0">
              <a:solidFill>
                <a:srgbClr val="0A1E5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8218" y="6405481"/>
            <a:ext cx="406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416341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hare my talk!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63638"/>
            <a:ext cx="8686800" cy="5512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000" b="1" dirty="0" smtClean="0"/>
              <a:t>You are free to: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 smtClean="0"/>
              <a:t>Talk at: </a:t>
            </a:r>
            <a:r>
              <a:rPr lang="en-US" sz="4000" b="1" dirty="0"/>
              <a:t>https://github.com/</a:t>
            </a:r>
            <a:r>
              <a:rPr lang="en-US" sz="4000" b="1" dirty="0" err="1"/>
              <a:t>jtleek</a:t>
            </a:r>
            <a:r>
              <a:rPr lang="en-US" sz="4000" b="1" dirty="0"/>
              <a:t>/talks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 smtClean="0"/>
              <a:t>Provided:</a:t>
            </a:r>
          </a:p>
          <a:p>
            <a:pPr marL="0" indent="0">
              <a:buNone/>
            </a:pPr>
            <a:r>
              <a:rPr lang="en-US" sz="4000" b="1" dirty="0" smtClean="0">
                <a:solidFill>
                  <a:srgbClr val="0B1E5F"/>
                </a:solidFill>
              </a:rPr>
              <a:t>Provided you attribute this work to its author and respect the rights and licenses associated with its components </a:t>
            </a:r>
            <a:endParaRPr lang="en-US" sz="4000" b="1" dirty="0">
              <a:solidFill>
                <a:srgbClr val="0B1E5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3-06-18 at 12.36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5" y="1762126"/>
            <a:ext cx="2124155" cy="2369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1831" y="1889126"/>
            <a:ext cx="593216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Copy, share adapt and remix</a:t>
            </a:r>
          </a:p>
          <a:p>
            <a:endParaRPr lang="en-US" sz="2500" dirty="0" smtClean="0">
              <a:solidFill>
                <a:srgbClr val="0B1E5F"/>
              </a:solidFill>
              <a:latin typeface="Trebuchet MS"/>
              <a:cs typeface="Trebuchet MS"/>
            </a:endParaRPr>
          </a:p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Photograph, film and broadcast</a:t>
            </a:r>
          </a:p>
          <a:p>
            <a:endParaRPr lang="en-US" sz="2500" dirty="0" smtClean="0">
              <a:solidFill>
                <a:srgbClr val="0B1E5F"/>
              </a:solidFill>
              <a:latin typeface="Trebuchet MS"/>
              <a:cs typeface="Trebuchet MS"/>
            </a:endParaRPr>
          </a:p>
          <a:p>
            <a:r>
              <a:rPr lang="en-US" sz="2500" dirty="0" smtClean="0">
                <a:solidFill>
                  <a:srgbClr val="0B1E5F"/>
                </a:solidFill>
                <a:latin typeface="Trebuchet MS"/>
                <a:cs typeface="Trebuchet MS"/>
              </a:rPr>
              <a:t>Live tweet, blog, post video of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7728" y="6307275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</a:t>
            </a:r>
            <a:r>
              <a:rPr lang="en-US" dirty="0"/>
              <a:t>from</a:t>
            </a:r>
            <a:r>
              <a:rPr lang="en-US" dirty="0" smtClean="0"/>
              <a:t>: 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/WUa0tx </a:t>
            </a:r>
          </a:p>
        </p:txBody>
      </p:sp>
    </p:spTree>
    <p:extLst>
      <p:ext uri="{BB962C8B-B14F-4D97-AF65-F5344CB8AC3E}">
        <p14:creationId xmlns:p14="http://schemas.microsoft.com/office/powerpoint/2010/main" val="222226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atch effects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iom</a:t>
            </a:r>
            <a:r>
              <a:rPr lang="en-US" dirty="0" smtClean="0"/>
              <a:t> report</a:t>
            </a:r>
            <a:endParaRPr lang="en-US" dirty="0"/>
          </a:p>
        </p:txBody>
      </p:sp>
      <p:pic>
        <p:nvPicPr>
          <p:cNvPr id="4" name="Content Placeholder 3" descr="Screen Shot 2013-02-27 at 10.58.50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194" r="-15194"/>
          <a:stretch>
            <a:fillRect/>
          </a:stretch>
        </p:blipFill>
        <p:spPr>
          <a:xfrm>
            <a:off x="457200" y="1977906"/>
            <a:ext cx="8229600" cy="4525963"/>
          </a:xfrm>
        </p:spPr>
      </p:pic>
      <p:pic>
        <p:nvPicPr>
          <p:cNvPr id="5" name="Picture 4" descr="Screen Shot 2013-02-27 at 11.00.0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12" y="274638"/>
            <a:ext cx="4615522" cy="17032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3188" y="4577195"/>
            <a:ext cx="6532267" cy="123529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407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58" y="274638"/>
            <a:ext cx="854568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1000 genomes </a:t>
            </a:r>
            <a:r>
              <a:rPr lang="en-US" dirty="0" err="1" smtClean="0"/>
              <a:t>exome</a:t>
            </a:r>
            <a:r>
              <a:rPr lang="en-US" dirty="0" smtClean="0"/>
              <a:t> coverage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quantile</a:t>
            </a:r>
            <a:r>
              <a:rPr lang="en-US" dirty="0" smtClean="0"/>
              <a:t> normalized)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692" y="1524000"/>
            <a:ext cx="7442106" cy="443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38218" y="6405481"/>
            <a:ext cx="383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Leek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Nat. Rev. Genetics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884405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atch effects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692" y="1524000"/>
            <a:ext cx="7442106" cy="443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037962" y="2908936"/>
            <a:ext cx="5955567" cy="1498711"/>
          </a:xfrm>
          <a:prstGeom prst="rect">
            <a:avLst/>
          </a:prstGeom>
          <a:noFill/>
          <a:ln w="1016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76209" y="1524000"/>
            <a:ext cx="4146619" cy="646331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Higher coverage on certain days, even after normalization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0"/>
          </p:cNvCxnSpPr>
          <p:nvPr/>
        </p:nvCxnSpPr>
        <p:spPr>
          <a:xfrm flipH="1">
            <a:off x="5015746" y="2170331"/>
            <a:ext cx="1833773" cy="738605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38218" y="6405481"/>
            <a:ext cx="383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Leek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Nat. Rev. Genetics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86717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ca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503"/>
          <a:stretch>
            <a:fillRect/>
          </a:stretch>
        </p:blipFill>
        <p:spPr>
          <a:xfrm>
            <a:off x="457200" y="1265237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2133600" y="31242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3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ca4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503"/>
          <a:stretch>
            <a:fillRect/>
          </a:stretch>
        </p:blipFill>
        <p:spPr>
          <a:xfrm>
            <a:off x="457200" y="1265237"/>
            <a:ext cx="8229600" cy="452596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happen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3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81757" y="1102167"/>
            <a:ext cx="24052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accent3"/>
                </a:solidFill>
                <a:latin typeface="Gill Sans"/>
              </a:rPr>
              <a:t>We observe</a:t>
            </a:r>
            <a:endParaRPr lang="en-US" sz="3500" dirty="0">
              <a:solidFill>
                <a:schemeClr val="accent3"/>
              </a:solidFill>
              <a:latin typeface="Gill Sans"/>
            </a:endParaRPr>
          </a:p>
        </p:txBody>
      </p:sp>
      <p:cxnSp>
        <p:nvCxnSpPr>
          <p:cNvPr id="38" name="Straight Connector 37"/>
          <p:cNvCxnSpPr>
            <a:stCxn id="37" idx="2"/>
          </p:cNvCxnSpPr>
          <p:nvPr/>
        </p:nvCxnSpPr>
        <p:spPr>
          <a:xfrm rot="5400000">
            <a:off x="2081157" y="1504980"/>
            <a:ext cx="375073" cy="831330"/>
          </a:xfrm>
          <a:prstGeom prst="line">
            <a:avLst/>
          </a:prstGeom>
          <a:ln w="63500">
            <a:solidFill>
              <a:schemeClr val="accent3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6141" y="2237276"/>
            <a:ext cx="2170062" cy="3744137"/>
          </a:xfrm>
          <a:prstGeom prst="rect">
            <a:avLst/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/>
          <p:cNvCxnSpPr>
            <a:stCxn id="37" idx="2"/>
            <a:endCxn id="17" idx="0"/>
          </p:cNvCxnSpPr>
          <p:nvPr/>
        </p:nvCxnSpPr>
        <p:spPr>
          <a:xfrm rot="16200000" flipH="1">
            <a:off x="3090587" y="1326880"/>
            <a:ext cx="622749" cy="1435206"/>
          </a:xfrm>
          <a:prstGeom prst="line">
            <a:avLst/>
          </a:prstGeom>
          <a:ln w="63500">
            <a:solidFill>
              <a:schemeClr val="accent3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30175" y="2429905"/>
            <a:ext cx="1544423" cy="1046174"/>
          </a:xfrm>
          <a:prstGeom prst="rect">
            <a:avLst/>
          </a:prstGeom>
          <a:noFill/>
          <a:ln w="635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831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9565" y="1102166"/>
            <a:ext cx="40241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accent2"/>
                </a:solidFill>
                <a:latin typeface="Gill Sans"/>
              </a:rPr>
              <a:t>We want to estimate</a:t>
            </a:r>
            <a:endParaRPr lang="en-US" sz="3500" dirty="0">
              <a:solidFill>
                <a:schemeClr val="accent2"/>
              </a:solidFill>
              <a:latin typeface="Gill Sans"/>
            </a:endParaRPr>
          </a:p>
        </p:txBody>
      </p:sp>
      <p:cxnSp>
        <p:nvCxnSpPr>
          <p:cNvPr id="38" name="Straight Connector 37"/>
          <p:cNvCxnSpPr>
            <a:stCxn id="37" idx="2"/>
            <a:endCxn id="20" idx="0"/>
          </p:cNvCxnSpPr>
          <p:nvPr/>
        </p:nvCxnSpPr>
        <p:spPr>
          <a:xfrm rot="16200000" flipH="1">
            <a:off x="6069729" y="1795013"/>
            <a:ext cx="609948" cy="486137"/>
          </a:xfrm>
          <a:prstGeom prst="line">
            <a:avLst/>
          </a:prstGeom>
          <a:ln w="63500">
            <a:solidFill>
              <a:schemeClr val="accent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9580" y="2429905"/>
            <a:ext cx="1544423" cy="1046174"/>
          </a:xfrm>
          <a:prstGeom prst="rect">
            <a:avLst/>
          </a:prstGeom>
          <a:noFill/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8991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variable analysis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8923" y="2857418"/>
            <a:ext cx="620713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009081" y="2357745"/>
            <a:ext cx="274320" cy="1280160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71073" y="3203493"/>
            <a:ext cx="412750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=</a:t>
            </a:r>
            <a:endParaRPr lang="en-US" dirty="0">
              <a:latin typeface="Gill Sans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974598" y="3203493"/>
            <a:ext cx="411163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cxnSp>
        <p:nvCxnSpPr>
          <p:cNvPr id="9" name="AutoShape 9"/>
          <p:cNvCxnSpPr>
            <a:cxnSpLocks noChangeShapeType="1"/>
          </p:cNvCxnSpPr>
          <p:nvPr/>
        </p:nvCxnSpPr>
        <p:spPr bwMode="auto">
          <a:xfrm>
            <a:off x="405773" y="2857418"/>
            <a:ext cx="0" cy="27574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" name="AutoShape 10"/>
          <p:cNvCxnSpPr>
            <a:cxnSpLocks noChangeShapeType="1"/>
          </p:cNvCxnSpPr>
          <p:nvPr/>
        </p:nvCxnSpPr>
        <p:spPr bwMode="auto">
          <a:xfrm flipH="1" flipV="1">
            <a:off x="653423" y="2603418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1158907" y="3957620"/>
            <a:ext cx="2675337" cy="3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genes/transcripts/probes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559048" y="2862180"/>
            <a:ext cx="1309688" cy="27559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19298" y="3200318"/>
            <a:ext cx="409575" cy="113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900" dirty="0">
                <a:latin typeface="Gill Sans"/>
              </a:rPr>
              <a:t>+</a:t>
            </a:r>
            <a:endParaRPr lang="en-US" dirty="0">
              <a:latin typeface="Gill Sans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829451" y="2387616"/>
            <a:ext cx="2794000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Error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86761" y="2228768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019426" y="2355858"/>
            <a:ext cx="2200275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Group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19111" y="2847893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6529713" y="238025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262840" y="2343056"/>
            <a:ext cx="2709863" cy="44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 smtClean="0">
                <a:solidFill>
                  <a:srgbClr val="000000"/>
                </a:solidFill>
                <a:latin typeface="Gill Sans"/>
                <a:ea typeface="Times New Roman" pitchFamily="-107" charset="0"/>
                <a:cs typeface="Gill Sans"/>
              </a:rPr>
              <a:t>Batch</a:t>
            </a:r>
            <a:endParaRPr lang="en-US" sz="2200" dirty="0">
              <a:solidFill>
                <a:srgbClr val="000000"/>
              </a:solidFill>
              <a:latin typeface="Gill Sans"/>
              <a:ea typeface="Times New Roman" pitchFamily="-107" charset="0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 rot="16200000">
            <a:off x="4289238" y="2636269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2748923" y="2839900"/>
            <a:ext cx="620713" cy="144407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6200000">
            <a:off x="6764934" y="2872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16200000">
            <a:off x="6337549" y="286786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5519111" y="3395581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199" y="4722173"/>
            <a:ext cx="1779003" cy="1042130"/>
          </a:xfrm>
          <a:prstGeom prst="rect">
            <a:avLst/>
          </a:prstGeom>
          <a:noFill/>
          <a:ln w="635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TextBox 38"/>
          <p:cNvSpPr txBox="1"/>
          <p:nvPr/>
        </p:nvSpPr>
        <p:spPr>
          <a:xfrm>
            <a:off x="1000980" y="6115658"/>
            <a:ext cx="6301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latin typeface="Gill Sans"/>
              </a:rPr>
              <a:t>We need to find this part of the matrix</a:t>
            </a:r>
            <a:endParaRPr lang="en-US" sz="3000" dirty="0">
              <a:solidFill>
                <a:schemeClr val="tx2"/>
              </a:solidFill>
              <a:latin typeface="Gill Sans"/>
            </a:endParaRPr>
          </a:p>
        </p:txBody>
      </p:sp>
      <p:cxnSp>
        <p:nvCxnSpPr>
          <p:cNvPr id="40" name="Straight Connector 39"/>
          <p:cNvCxnSpPr>
            <a:stCxn id="39" idx="0"/>
          </p:cNvCxnSpPr>
          <p:nvPr/>
        </p:nvCxnSpPr>
        <p:spPr>
          <a:xfrm flipH="1" flipV="1">
            <a:off x="1348064" y="5764302"/>
            <a:ext cx="2803779" cy="351356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4963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affects prediction</a:t>
            </a:r>
            <a:endParaRPr lang="en-US" dirty="0"/>
          </a:p>
        </p:txBody>
      </p:sp>
      <p:pic>
        <p:nvPicPr>
          <p:cNvPr id="4" name="Content Placeholder 3" descr="Screen shot 2012-06-25 at 9.52.47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8845" r="-884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2012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63320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emo</a:t>
            </a:r>
            <a:br>
              <a:rPr lang="en-US" dirty="0" smtClean="0"/>
            </a:br>
            <a:r>
              <a:rPr lang="en-US" sz="3300" dirty="0" smtClean="0">
                <a:solidFill>
                  <a:srgbClr val="1F497D"/>
                </a:solidFill>
              </a:rPr>
              <a:t>(roger convinced me this would be a good idea</a:t>
            </a:r>
            <a:r>
              <a:rPr lang="en-US" sz="3300" dirty="0" smtClean="0">
                <a:solidFill>
                  <a:srgbClr val="1F497D"/>
                </a:solidFill>
              </a:rPr>
              <a:t>)</a:t>
            </a:r>
            <a:br>
              <a:rPr lang="en-US" sz="3300" dirty="0" smtClean="0">
                <a:solidFill>
                  <a:srgbClr val="1F497D"/>
                </a:solidFill>
              </a:rPr>
            </a:br>
            <a:r>
              <a:rPr lang="en-US" sz="3300" dirty="0" smtClean="0">
                <a:solidFill>
                  <a:srgbClr val="1F497D"/>
                </a:solidFill>
              </a:rPr>
              <a:t>(btw how those legs feeling roger?)</a:t>
            </a:r>
            <a:endParaRPr lang="en-US" sz="33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3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atch affects prediction</a:t>
            </a:r>
            <a:endParaRPr lang="en-US" dirty="0"/>
          </a:p>
        </p:txBody>
      </p:sp>
      <p:pic>
        <p:nvPicPr>
          <p:cNvPr id="4" name="Content Placeholder 3" descr="Screen shot 2012-06-25 at 9.52.30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2932" b="-1293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SAGMB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2012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75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rocedure lockdown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9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ocking down procedures</a:t>
            </a:r>
            <a:endParaRPr lang="en-US" dirty="0"/>
          </a:p>
        </p:txBody>
      </p:sp>
      <p:pic>
        <p:nvPicPr>
          <p:cNvPr id="4" name="Content Placeholder 3" descr="Screen Shot 2013-02-27 at 10.49.49 AM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67" r="4397" b="47108"/>
          <a:stretch/>
        </p:blipFill>
        <p:spPr>
          <a:xfrm>
            <a:off x="1562327" y="1417638"/>
            <a:ext cx="6019346" cy="4900706"/>
          </a:xfrm>
        </p:spPr>
      </p:pic>
    </p:spTree>
    <p:extLst>
      <p:ext uri="{BB962C8B-B14F-4D97-AF65-F5344CB8AC3E}">
        <p14:creationId xmlns:p14="http://schemas.microsoft.com/office/powerpoint/2010/main" val="87027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“freezing” preprocessing</a:t>
            </a:r>
            <a:endParaRPr lang="en-US" dirty="0"/>
          </a:p>
        </p:txBody>
      </p:sp>
      <p:pic>
        <p:nvPicPr>
          <p:cNvPr id="4" name="Picture 3" descr="Screen Shot 2013-08-11 at 7.3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486"/>
            <a:ext cx="9051370" cy="4100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2588" y="6399748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</a:rPr>
              <a:t>Piccolo et al. </a:t>
            </a:r>
            <a:r>
              <a:rPr lang="en-US" i="1" dirty="0" smtClean="0">
                <a:solidFill>
                  <a:srgbClr val="0A1E5F"/>
                </a:solidFill>
              </a:rPr>
              <a:t>Genomics 2013</a:t>
            </a:r>
            <a:endParaRPr lang="en-US" dirty="0" smtClean="0">
              <a:solidFill>
                <a:srgbClr val="0A1E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6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25012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reprocess all together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25012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69" y="1921452"/>
            <a:ext cx="2590980" cy="252455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30195" y="1966275"/>
            <a:ext cx="2590980" cy="294372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6293922" y="1996455"/>
            <a:ext cx="2590980" cy="294372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6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d.e</a:t>
            </a:r>
            <a:r>
              <a:rPr lang="en-US" dirty="0" smtClean="0"/>
              <a:t>. on only first 50</a:t>
            </a:r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366469" y="2036991"/>
            <a:ext cx="2590980" cy="2325012"/>
            <a:chOff x="287470" y="2036991"/>
            <a:chExt cx="2590980" cy="2325012"/>
          </a:xfrm>
        </p:grpSpPr>
        <p:grpSp>
          <p:nvGrpSpPr>
            <p:cNvPr id="48" name="Group 47"/>
            <p:cNvGrpSpPr/>
            <p:nvPr/>
          </p:nvGrpSpPr>
          <p:grpSpPr>
            <a:xfrm>
              <a:off x="287470" y="2036991"/>
              <a:ext cx="2590980" cy="466953"/>
              <a:chOff x="2171445" y="2614707"/>
              <a:chExt cx="4318300" cy="571540"/>
            </a:xfrm>
          </p:grpSpPr>
          <p:pic>
            <p:nvPicPr>
              <p:cNvPr id="38" name="Picture 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39" name="Picture 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0" name="Picture 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1" name="Picture 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2" name="Picture 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3" name="Picture 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4" name="Picture 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5" name="Picture 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6" name="Picture 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47" name="Picture 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87470" y="2656344"/>
              <a:ext cx="2590980" cy="466953"/>
              <a:chOff x="2171445" y="2614707"/>
              <a:chExt cx="4318300" cy="571540"/>
            </a:xfrm>
          </p:grpSpPr>
          <p:pic>
            <p:nvPicPr>
              <p:cNvPr id="61" name="Picture 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2" name="Picture 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3" name="Picture 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4" name="Picture 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5" name="Picture 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6" name="Picture 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7" name="Picture 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8" name="Picture 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69" name="Picture 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0" name="Picture 6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287470" y="3275697"/>
              <a:ext cx="2590980" cy="466953"/>
              <a:chOff x="2171445" y="2614707"/>
              <a:chExt cx="4318300" cy="571540"/>
            </a:xfrm>
          </p:grpSpPr>
          <p:pic>
            <p:nvPicPr>
              <p:cNvPr id="72" name="Picture 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3" name="Picture 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4" name="Picture 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5" name="Picture 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6" name="Picture 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7" name="Picture 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8" name="Picture 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79" name="Picture 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0" name="Picture 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1" name="Picture 8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287470" y="3895050"/>
              <a:ext cx="2590980" cy="466953"/>
              <a:chOff x="2171445" y="2614707"/>
              <a:chExt cx="4318300" cy="571540"/>
            </a:xfrm>
          </p:grpSpPr>
          <p:pic>
            <p:nvPicPr>
              <p:cNvPr id="83" name="Picture 8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4" name="Picture 8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5" name="Picture 8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6" name="Picture 8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7" name="Picture 8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8" name="Picture 8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89" name="Picture 8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0" name="Picture 8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1" name="Picture 9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2" name="Picture 9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2" name="Group 181"/>
          <p:cNvGrpSpPr/>
          <p:nvPr/>
        </p:nvGrpSpPr>
        <p:grpSpPr>
          <a:xfrm>
            <a:off x="3330195" y="2036991"/>
            <a:ext cx="2590980" cy="2325012"/>
            <a:chOff x="3196680" y="2036991"/>
            <a:chExt cx="2590980" cy="2325012"/>
          </a:xfrm>
        </p:grpSpPr>
        <p:grpSp>
          <p:nvGrpSpPr>
            <p:cNvPr id="93" name="Group 92"/>
            <p:cNvGrpSpPr/>
            <p:nvPr/>
          </p:nvGrpSpPr>
          <p:grpSpPr>
            <a:xfrm>
              <a:off x="3196680" y="2036991"/>
              <a:ext cx="2590980" cy="466953"/>
              <a:chOff x="2171445" y="2614707"/>
              <a:chExt cx="4318300" cy="571540"/>
            </a:xfrm>
          </p:grpSpPr>
          <p:pic>
            <p:nvPicPr>
              <p:cNvPr id="94" name="Picture 9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5" name="Picture 9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6" name="Picture 9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7" name="Picture 9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8" name="Picture 9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99" name="Picture 9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0" name="Picture 9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1" name="Picture 10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2" name="Picture 10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3" name="Picture 10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196680" y="2656344"/>
              <a:ext cx="2590980" cy="466953"/>
              <a:chOff x="2171445" y="2614707"/>
              <a:chExt cx="4318300" cy="571540"/>
            </a:xfrm>
          </p:grpSpPr>
          <p:pic>
            <p:nvPicPr>
              <p:cNvPr id="105" name="Picture 10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6" name="Picture 10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7" name="Picture 10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8" name="Picture 10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09" name="Picture 10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0" name="Picture 10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1" name="Picture 11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2" name="Picture 11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3" name="Picture 11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4" name="Picture 11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15" name="Group 114"/>
            <p:cNvGrpSpPr/>
            <p:nvPr/>
          </p:nvGrpSpPr>
          <p:grpSpPr>
            <a:xfrm>
              <a:off x="3196680" y="3275697"/>
              <a:ext cx="2590980" cy="466953"/>
              <a:chOff x="2171445" y="2614707"/>
              <a:chExt cx="4318300" cy="571540"/>
            </a:xfrm>
          </p:grpSpPr>
          <p:pic>
            <p:nvPicPr>
              <p:cNvPr id="116" name="Picture 11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7" name="Picture 11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8" name="Picture 11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19" name="Picture 11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0" name="Picture 11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1" name="Picture 12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2" name="Picture 12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3" name="Picture 12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4" name="Picture 12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5" name="Picture 12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3196680" y="3895050"/>
              <a:ext cx="2590980" cy="466953"/>
              <a:chOff x="2171445" y="2614707"/>
              <a:chExt cx="4318300" cy="571540"/>
            </a:xfrm>
          </p:grpSpPr>
          <p:pic>
            <p:nvPicPr>
              <p:cNvPr id="127" name="Picture 12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8" name="Picture 12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29" name="Picture 12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0" name="Picture 12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1" name="Picture 13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2" name="Picture 13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3" name="Picture 13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4" name="Picture 13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5" name="Picture 13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6" name="Picture 13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grpSp>
        <p:nvGrpSpPr>
          <p:cNvPr id="181" name="Group 180"/>
          <p:cNvGrpSpPr/>
          <p:nvPr/>
        </p:nvGrpSpPr>
        <p:grpSpPr>
          <a:xfrm>
            <a:off x="6293922" y="2025629"/>
            <a:ext cx="2590980" cy="2336374"/>
            <a:chOff x="6553020" y="2036991"/>
            <a:chExt cx="2590980" cy="2325012"/>
          </a:xfrm>
        </p:grpSpPr>
        <p:grpSp>
          <p:nvGrpSpPr>
            <p:cNvPr id="137" name="Group 136"/>
            <p:cNvGrpSpPr/>
            <p:nvPr/>
          </p:nvGrpSpPr>
          <p:grpSpPr>
            <a:xfrm>
              <a:off x="6553020" y="2036991"/>
              <a:ext cx="2590980" cy="466953"/>
              <a:chOff x="2171445" y="2614707"/>
              <a:chExt cx="4318300" cy="571540"/>
            </a:xfrm>
          </p:grpSpPr>
          <p:pic>
            <p:nvPicPr>
              <p:cNvPr id="138" name="Picture 13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39" name="Picture 13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0" name="Picture 13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1" name="Picture 14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2" name="Picture 14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3" name="Picture 14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4" name="Picture 14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5" name="Picture 14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6" name="Picture 14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47" name="Picture 14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6553020" y="2656344"/>
              <a:ext cx="2590980" cy="466953"/>
              <a:chOff x="2171445" y="2614707"/>
              <a:chExt cx="4318300" cy="571540"/>
            </a:xfrm>
          </p:grpSpPr>
          <p:pic>
            <p:nvPicPr>
              <p:cNvPr id="149" name="Picture 14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0" name="Picture 14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1" name="Picture 15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2" name="Picture 15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3" name="Picture 15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6" name="Picture 15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7" name="Picture 15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58" name="Picture 15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6553020" y="3275697"/>
              <a:ext cx="2590980" cy="466953"/>
              <a:chOff x="2171445" y="2614707"/>
              <a:chExt cx="4318300" cy="571540"/>
            </a:xfrm>
          </p:grpSpPr>
          <p:pic>
            <p:nvPicPr>
              <p:cNvPr id="160" name="Picture 15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1" name="Picture 16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2" name="Picture 16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3" name="Picture 16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4" name="Picture 16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7" name="Picture 16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8" name="Picture 16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69" name="Picture 16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6553020" y="3895050"/>
              <a:ext cx="2590980" cy="466953"/>
              <a:chOff x="2171445" y="2614707"/>
              <a:chExt cx="4318300" cy="571540"/>
            </a:xfrm>
          </p:grpSpPr>
          <p:pic>
            <p:nvPicPr>
              <p:cNvPr id="171" name="Picture 170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8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2" name="Picture 171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91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3" name="Picture 172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42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4" name="Picture 173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25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5" name="Picture 174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76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6" name="Picture 175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59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7" name="Picture 176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510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8" name="Picture 177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93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79" name="Picture 178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445" y="2614707"/>
                <a:ext cx="431830" cy="571540"/>
              </a:xfrm>
              <a:prstGeom prst="rect">
                <a:avLst/>
              </a:prstGeom>
            </p:spPr>
          </p:pic>
          <p:pic>
            <p:nvPicPr>
              <p:cNvPr id="180" name="Picture 179" descr="Screen Shot 2013-08-11 at 9.22.06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275" y="2614707"/>
                <a:ext cx="431830" cy="571540"/>
              </a:xfrm>
              <a:prstGeom prst="rect">
                <a:avLst/>
              </a:prstGeom>
            </p:spPr>
          </p:pic>
        </p:grpSp>
      </p:grpSp>
      <p:sp>
        <p:nvSpPr>
          <p:cNvPr id="186" name="TextBox 185"/>
          <p:cNvSpPr txBox="1"/>
          <p:nvPr/>
        </p:nvSpPr>
        <p:spPr>
          <a:xfrm>
            <a:off x="6584850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+ 5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48585" y="1412277"/>
            <a:ext cx="2056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 + 1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3617" y="1412277"/>
            <a:ext cx="1495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Case: 50</a:t>
            </a:r>
          </a:p>
        </p:txBody>
      </p:sp>
      <p:pic>
        <p:nvPicPr>
          <p:cNvPr id="190" name="Picture 189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6" y="4443047"/>
            <a:ext cx="259098" cy="466953"/>
          </a:xfrm>
          <a:prstGeom prst="rect">
            <a:avLst/>
          </a:prstGeom>
        </p:spPr>
      </p:pic>
      <p:pic>
        <p:nvPicPr>
          <p:cNvPr id="191" name="Picture 190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14" y="4443047"/>
            <a:ext cx="259098" cy="466953"/>
          </a:xfrm>
          <a:prstGeom prst="rect">
            <a:avLst/>
          </a:prstGeom>
        </p:spPr>
      </p:pic>
      <p:pic>
        <p:nvPicPr>
          <p:cNvPr id="192" name="Picture 191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20" y="4443047"/>
            <a:ext cx="259098" cy="466953"/>
          </a:xfrm>
          <a:prstGeom prst="rect">
            <a:avLst/>
          </a:prstGeom>
        </p:spPr>
      </p:pic>
      <p:pic>
        <p:nvPicPr>
          <p:cNvPr id="193" name="Picture 192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18" y="4443047"/>
            <a:ext cx="259098" cy="466953"/>
          </a:xfrm>
          <a:prstGeom prst="rect">
            <a:avLst/>
          </a:prstGeom>
        </p:spPr>
      </p:pic>
      <p:pic>
        <p:nvPicPr>
          <p:cNvPr id="194" name="Picture 193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2" y="4443047"/>
            <a:ext cx="259098" cy="466953"/>
          </a:xfrm>
          <a:prstGeom prst="rect">
            <a:avLst/>
          </a:prstGeom>
        </p:spPr>
      </p:pic>
      <p:pic>
        <p:nvPicPr>
          <p:cNvPr id="195" name="Picture 194" descr="Screen Shot 2013-08-11 at 9.2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95" y="4446003"/>
            <a:ext cx="259098" cy="466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469" y="1921452"/>
            <a:ext cx="2590980" cy="252455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3330195" y="1966276"/>
            <a:ext cx="2590980" cy="247972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6293922" y="1996455"/>
            <a:ext cx="2590980" cy="2449549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66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ranks of de genes</a:t>
            </a:r>
            <a:endParaRPr lang="en-US" dirty="0"/>
          </a:p>
        </p:txBody>
      </p:sp>
      <p:pic>
        <p:nvPicPr>
          <p:cNvPr id="4" name="Content Placeholder 3" descr="ra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6" b="-4996"/>
          <a:stretch>
            <a:fillRect/>
          </a:stretch>
        </p:blipFill>
        <p:spPr>
          <a:xfrm>
            <a:off x="0" y="1118818"/>
            <a:ext cx="9358606" cy="5146873"/>
          </a:xfrm>
        </p:spPr>
      </p:pic>
    </p:spTree>
    <p:extLst>
      <p:ext uri="{BB962C8B-B14F-4D97-AF65-F5344CB8AC3E}">
        <p14:creationId xmlns:p14="http://schemas.microsoft.com/office/powerpoint/2010/main" val="424766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hange in top 100 coefficients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2708" y="1503670"/>
            <a:ext cx="5644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(coeff50 – coeff50+1)/</a:t>
            </a:r>
            <a:r>
              <a:rPr lang="en-US" sz="3000" dirty="0" err="1" smtClean="0">
                <a:solidFill>
                  <a:srgbClr val="0A1E5F"/>
                </a:solidFill>
              </a:rPr>
              <a:t>s.e.</a:t>
            </a:r>
            <a:r>
              <a:rPr lang="en-US" sz="3000" dirty="0" smtClean="0">
                <a:solidFill>
                  <a:srgbClr val="0A1E5F"/>
                </a:solidFill>
              </a:rPr>
              <a:t>(coeff50)</a:t>
            </a:r>
          </a:p>
        </p:txBody>
      </p:sp>
      <p:pic>
        <p:nvPicPr>
          <p:cNvPr id="7" name="Picture 6" descr="coe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21" y="1960101"/>
            <a:ext cx="4628958" cy="4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2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m</a:t>
            </a:r>
            <a:r>
              <a:rPr lang="en-US" sz="3500" dirty="0" smtClean="0"/>
              <a:t>ost batch corrections are population level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6716" y="1561356"/>
            <a:ext cx="5390084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 smtClean="0">
              <a:solidFill>
                <a:schemeClr val="accent3"/>
              </a:solidFill>
              <a:latin typeface="Gill Sans"/>
            </a:endParaRPr>
          </a:p>
          <a:p>
            <a:pPr marL="0" lvl="2"/>
            <a:r>
              <a:rPr lang="en-US" sz="2500" dirty="0" smtClean="0">
                <a:latin typeface="Gill Sans"/>
                <a:cs typeface="Gill Sans"/>
              </a:rPr>
              <a:t>Johnson et al. 2007, Walker et al. 2008, </a:t>
            </a:r>
            <a:r>
              <a:rPr lang="en-US" sz="2500" dirty="0" err="1" smtClean="0">
                <a:latin typeface="Gill Sans"/>
                <a:cs typeface="Gill Sans"/>
              </a:rPr>
              <a:t>Scharpf</a:t>
            </a:r>
            <a:r>
              <a:rPr lang="en-US" sz="2500" dirty="0" smtClean="0">
                <a:latin typeface="Gill Sans"/>
                <a:cs typeface="Gill Sans"/>
              </a:rPr>
              <a:t> et al. 2010, Leek and Storey 2007, 2008, Kang et al. 2008, </a:t>
            </a:r>
            <a:r>
              <a:rPr lang="en-US" sz="2500" dirty="0" err="1" smtClean="0">
                <a:latin typeface="Gill Sans"/>
                <a:cs typeface="Gill Sans"/>
              </a:rPr>
              <a:t>Friguet</a:t>
            </a:r>
            <a:r>
              <a:rPr lang="en-US" sz="2500" dirty="0" smtClean="0">
                <a:latin typeface="Gill Sans"/>
                <a:cs typeface="Gill Sans"/>
              </a:rPr>
              <a:t> et al. 2010, </a:t>
            </a:r>
            <a:r>
              <a:rPr lang="en-US" sz="2500" dirty="0" err="1" smtClean="0">
                <a:latin typeface="Gill Sans"/>
                <a:cs typeface="Gill Sans"/>
              </a:rPr>
              <a:t>Stegle</a:t>
            </a:r>
            <a:r>
              <a:rPr lang="en-US" sz="2500" dirty="0" smtClean="0">
                <a:latin typeface="Gill Sans"/>
                <a:cs typeface="Gill Sans"/>
              </a:rPr>
              <a:t> et al. 2010, Gagnon-</a:t>
            </a:r>
            <a:r>
              <a:rPr lang="en-US" sz="2500" dirty="0" err="1" smtClean="0">
                <a:latin typeface="Gill Sans"/>
                <a:cs typeface="Gill Sans"/>
              </a:rPr>
              <a:t>Bartsch</a:t>
            </a:r>
            <a:r>
              <a:rPr lang="en-US" sz="2500" dirty="0" smtClean="0">
                <a:latin typeface="Gill Sans"/>
                <a:cs typeface="Gill Sans"/>
              </a:rPr>
              <a:t> and Speed 2011, Sun et al. 2011, Jacob et al. 2012, </a:t>
            </a:r>
            <a:r>
              <a:rPr lang="en-US" sz="2500" dirty="0" err="1" smtClean="0">
                <a:latin typeface="Gill Sans"/>
                <a:cs typeface="Gill Sans"/>
              </a:rPr>
              <a:t>Mostavi</a:t>
            </a:r>
            <a:r>
              <a:rPr lang="en-US" sz="2500" dirty="0" smtClean="0">
                <a:latin typeface="Gill Sans"/>
                <a:cs typeface="Gill Sans"/>
              </a:rPr>
              <a:t> et al. 2013 …</a:t>
            </a:r>
          </a:p>
          <a:p>
            <a:pPr marL="0" lvl="2"/>
            <a:endParaRPr lang="en-US" dirty="0" smtClean="0">
              <a:latin typeface="Gill Sans"/>
            </a:endParaRPr>
          </a:p>
          <a:p>
            <a:endParaRPr lang="en-US" sz="3500" dirty="0" smtClean="0">
              <a:solidFill>
                <a:schemeClr val="accent3"/>
              </a:solidFill>
              <a:latin typeface="Gill Sans"/>
            </a:endParaRPr>
          </a:p>
          <a:p>
            <a:r>
              <a:rPr lang="en-US" sz="3500" dirty="0" smtClean="0">
                <a:solidFill>
                  <a:schemeClr val="accent3"/>
                </a:solidFill>
                <a:latin typeface="Gill Sans"/>
              </a:rPr>
              <a:t>	</a:t>
            </a:r>
            <a:endParaRPr lang="en-US" sz="3500" dirty="0">
              <a:solidFill>
                <a:schemeClr val="accent3"/>
              </a:solidFill>
              <a:latin typeface="Gill San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526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ake 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gene signatures with </a:t>
            </a:r>
            <a:r>
              <a:rPr lang="en-US" dirty="0" err="1" smtClean="0"/>
              <a:t>tsps</a:t>
            </a:r>
            <a:r>
              <a:rPr lang="en-US" dirty="0" smtClean="0"/>
              <a:t> and </a:t>
            </a:r>
            <a:r>
              <a:rPr lang="en-US" dirty="0" err="1" smtClean="0"/>
              <a:t>fsva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Can/should we make this automatic?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8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clinical applications – building a </a:t>
            </a:r>
            <a:r>
              <a:rPr lang="en-US" dirty="0" smtClean="0"/>
              <a:t>classifier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7329505" y="284667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7329505" y="3403286"/>
            <a:ext cx="182881" cy="1027139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7329507" y="285146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7329505" y="5062825"/>
            <a:ext cx="182880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7329505" y="2315507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7329507" y="1793774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95384" y="1754479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95814" y="2276211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63679" y="3725427"/>
            <a:ext cx="1038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Single</a:t>
            </a:r>
          </a:p>
          <a:p>
            <a:r>
              <a:rPr lang="en-US" dirty="0" smtClean="0">
                <a:latin typeface="Gill Sans"/>
              </a:rPr>
              <a:t>Genomic</a:t>
            </a:r>
          </a:p>
          <a:p>
            <a:r>
              <a:rPr lang="en-US" dirty="0" smtClean="0">
                <a:latin typeface="Gill Sans"/>
              </a:rPr>
              <a:t>Sample</a:t>
            </a:r>
            <a:endParaRPr lang="en-US" dirty="0">
              <a:latin typeface="Gill San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53835" y="1326864"/>
            <a:ext cx="2819688" cy="479712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extBox 4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73804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clinical applications –applying a classifier</a:t>
            </a:r>
            <a:endParaRPr lang="en-US" sz="35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0411" y="2857418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58667" y="2858978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81757" y="2852627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15995" y="2857418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6761" y="3400370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57313" y="3400370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86761" y="4283978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931625" y="454690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 rot="16200000">
            <a:off x="1201860" y="508595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 rot="16200000">
            <a:off x="625750" y="508516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 rot="16200000">
            <a:off x="1201742" y="1801760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 rot="16200000">
            <a:off x="1500310" y="2098695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 rot="16200000">
            <a:off x="1201744" y="1235954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 rot="16200000">
            <a:off x="1446125" y="178038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 rot="16200000">
            <a:off x="899335" y="177562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8069" y="1708844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Batch</a:t>
            </a:r>
            <a:endParaRPr lang="en-US" dirty="0"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6789" y="2230576"/>
            <a:ext cx="79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Group</a:t>
            </a:r>
            <a:endParaRPr lang="en-US" dirty="0"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6364" y="3679792"/>
            <a:ext cx="112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Genomics</a:t>
            </a:r>
          </a:p>
          <a:p>
            <a:r>
              <a:rPr lang="en-US" dirty="0" smtClean="0">
                <a:latin typeface="Gill Sans"/>
              </a:rPr>
              <a:t>Data</a:t>
            </a:r>
            <a:endParaRPr lang="en-US" dirty="0">
              <a:latin typeface="Gill Sans"/>
            </a:endParaRP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 flipH="1" flipV="1">
            <a:off x="635960" y="1561356"/>
            <a:ext cx="1371600" cy="12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9298" y="1186706"/>
            <a:ext cx="1354137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599" tIns="50799" rIns="101599" bIns="50799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smtClean="0">
                <a:latin typeface="Gill Sans"/>
                <a:cs typeface="Gill Sans"/>
              </a:rPr>
              <a:t>samples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1158667" y="2866683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7517" y="1303708"/>
            <a:ext cx="2819688" cy="479712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7329505" y="284667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7329505" y="3395582"/>
            <a:ext cx="182881" cy="1034844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7329507" y="285146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4" name="Rectangle 2"/>
          <p:cNvSpPr>
            <a:spLocks noChangeArrowheads="1"/>
          </p:cNvSpPr>
          <p:nvPr/>
        </p:nvSpPr>
        <p:spPr bwMode="auto">
          <a:xfrm>
            <a:off x="7329505" y="5062825"/>
            <a:ext cx="182880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7329505" y="2315507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7329507" y="1793774"/>
            <a:ext cx="182882" cy="278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5384" y="1754479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95814" y="2276211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?</a:t>
            </a:r>
            <a:endParaRPr lang="en-US" dirty="0">
              <a:latin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63679" y="3725427"/>
            <a:ext cx="1038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</a:rPr>
              <a:t>Single</a:t>
            </a:r>
          </a:p>
          <a:p>
            <a:r>
              <a:rPr lang="en-US" dirty="0" smtClean="0">
                <a:latin typeface="Gill Sans"/>
              </a:rPr>
              <a:t>Genomic</a:t>
            </a:r>
          </a:p>
          <a:p>
            <a:r>
              <a:rPr lang="en-US" dirty="0" smtClean="0">
                <a:latin typeface="Gill Sans"/>
              </a:rPr>
              <a:t>Sample</a:t>
            </a:r>
            <a:endParaRPr lang="en-US" dirty="0">
              <a:latin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0165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1341" y="2173490"/>
            <a:ext cx="1309687" cy="2757487"/>
          </a:xfrm>
          <a:prstGeom prst="rect">
            <a:avLst/>
          </a:prstGeom>
          <a:solidFill>
            <a:srgbClr val="8000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89597" y="2175050"/>
            <a:ext cx="826725" cy="536603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2687" y="2168699"/>
            <a:ext cx="242672" cy="53660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46925" y="2173490"/>
            <a:ext cx="242672" cy="536603"/>
          </a:xfrm>
          <a:prstGeom prst="rect">
            <a:avLst/>
          </a:prstGeom>
          <a:solidFill>
            <a:srgbClr val="0C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17691" y="2716442"/>
            <a:ext cx="661303" cy="88360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8243" y="2716442"/>
            <a:ext cx="628079" cy="88360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17691" y="3600050"/>
            <a:ext cx="1303337" cy="50618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 rot="16200000">
            <a:off x="562555" y="3862979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 rot="16200000">
            <a:off x="832790" y="4402028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 rot="16200000">
            <a:off x="256680" y="4401234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789597" y="2182755"/>
            <a:ext cx="198646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95139" y="2050402"/>
            <a:ext cx="35488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1 </a:t>
            </a:r>
            <a:r>
              <a:rPr lang="en-US" sz="2500" dirty="0" smtClean="0">
                <a:latin typeface="Gill Sans"/>
              </a:rPr>
              <a:t>Estimate weights, batch, and batch coefficients from the training set or another suitable database using</a:t>
            </a:r>
          </a:p>
          <a:p>
            <a:r>
              <a:rPr lang="en-US" sz="2500" dirty="0" smtClean="0">
                <a:latin typeface="Gill Sans"/>
              </a:rPr>
              <a:t>population level </a:t>
            </a:r>
            <a:r>
              <a:rPr lang="en-US" sz="2500" b="1" dirty="0" err="1" smtClean="0">
                <a:latin typeface="Gill Sans"/>
              </a:rPr>
              <a:t>sva</a:t>
            </a:r>
            <a:r>
              <a:rPr lang="en-US" sz="2500" dirty="0" smtClean="0">
                <a:latin typeface="Gill Sans"/>
              </a:rPr>
              <a:t>.</a:t>
            </a:r>
          </a:p>
          <a:p>
            <a:endParaRPr lang="en-US" dirty="0">
              <a:solidFill>
                <a:srgbClr val="429DDE"/>
              </a:solidFill>
              <a:latin typeface="Gill Sans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2564713" y="2223009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2564713" y="4143022"/>
            <a:ext cx="182880" cy="86224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 rot="16200000">
            <a:off x="3461664" y="2270761"/>
            <a:ext cx="274320" cy="13169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 rot="16200000">
            <a:off x="3706045" y="2815192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 rot="16200000">
            <a:off x="3159255" y="2810430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Curved Down Arrow 29"/>
          <p:cNvSpPr/>
          <p:nvPr/>
        </p:nvSpPr>
        <p:spPr>
          <a:xfrm flipV="1">
            <a:off x="789596" y="5669706"/>
            <a:ext cx="3170815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4490953" y="2221306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4490953" y="2768994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3562741" y="4267588"/>
            <a:ext cx="304800" cy="2325741"/>
          </a:xfrm>
          <a:prstGeom prst="rightBrace">
            <a:avLst/>
          </a:prstGeom>
          <a:ln w="63500">
            <a:solidFill>
              <a:srgbClr val="429D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9" name="TextBox 28"/>
          <p:cNvSpPr txBox="1"/>
          <p:nvPr/>
        </p:nvSpPr>
        <p:spPr>
          <a:xfrm>
            <a:off x="2004212" y="65027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Gill Sans"/>
                <a:cs typeface="Gill Sans"/>
              </a:rPr>
              <a:t>sva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171537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33950" y="2050402"/>
            <a:ext cx="354886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2 </a:t>
            </a:r>
            <a:r>
              <a:rPr lang="en-US" sz="2500" dirty="0" smtClean="0">
                <a:latin typeface="Gill Sans"/>
              </a:rPr>
              <a:t>Regress batch effects from the genomic data.</a:t>
            </a: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2197475" y="2150605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 rot="16200000">
            <a:off x="3208077" y="1682970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 rot="16200000">
            <a:off x="3443298" y="2175335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 rot="16200000">
            <a:off x="3015913" y="217057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197475" y="2698293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1047" y="2942954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−</a:t>
            </a:r>
            <a:endParaRPr lang="en-US" sz="4000" dirty="0">
              <a:latin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31589" y="2942139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311341" y="2168699"/>
            <a:ext cx="1309687" cy="2765452"/>
            <a:chOff x="311341" y="2168699"/>
            <a:chExt cx="1309687" cy="2765452"/>
          </a:xfrm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11341" y="2173490"/>
              <a:ext cx="1309687" cy="2757487"/>
            </a:xfrm>
            <a:prstGeom prst="rect">
              <a:avLst/>
            </a:prstGeom>
            <a:solidFill>
              <a:srgbClr val="8000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1" name="Rectangle 2"/>
            <p:cNvSpPr>
              <a:spLocks noChangeArrowheads="1"/>
            </p:cNvSpPr>
            <p:nvPr/>
          </p:nvSpPr>
          <p:spPr bwMode="auto">
            <a:xfrm>
              <a:off x="789597" y="2175050"/>
              <a:ext cx="826725" cy="536603"/>
            </a:xfrm>
            <a:prstGeom prst="rect">
              <a:avLst/>
            </a:prstGeom>
            <a:solidFill>
              <a:srgbClr val="8E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2" name="Rectangle 2"/>
            <p:cNvSpPr>
              <a:spLocks noChangeArrowheads="1"/>
            </p:cNvSpPr>
            <p:nvPr/>
          </p:nvSpPr>
          <p:spPr bwMode="auto">
            <a:xfrm>
              <a:off x="1112687" y="2168699"/>
              <a:ext cx="242672" cy="53660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3" name="Rectangle 2"/>
            <p:cNvSpPr>
              <a:spLocks noChangeArrowheads="1"/>
            </p:cNvSpPr>
            <p:nvPr/>
          </p:nvSpPr>
          <p:spPr bwMode="auto">
            <a:xfrm>
              <a:off x="546925" y="2173490"/>
              <a:ext cx="242672" cy="536603"/>
            </a:xfrm>
            <a:prstGeom prst="rect">
              <a:avLst/>
            </a:prstGeom>
            <a:solidFill>
              <a:srgbClr val="0C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4" name="Rectangle 3"/>
            <p:cNvSpPr>
              <a:spLocks noChangeArrowheads="1"/>
            </p:cNvSpPr>
            <p:nvPr/>
          </p:nvSpPr>
          <p:spPr bwMode="auto">
            <a:xfrm>
              <a:off x="317691" y="2716442"/>
              <a:ext cx="661303" cy="883607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5" name="Rectangle 3"/>
            <p:cNvSpPr>
              <a:spLocks noChangeArrowheads="1"/>
            </p:cNvSpPr>
            <p:nvPr/>
          </p:nvSpPr>
          <p:spPr bwMode="auto">
            <a:xfrm>
              <a:off x="988243" y="2716442"/>
              <a:ext cx="628079" cy="8836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6" name="Rectangle 3"/>
            <p:cNvSpPr>
              <a:spLocks noChangeArrowheads="1"/>
            </p:cNvSpPr>
            <p:nvPr/>
          </p:nvSpPr>
          <p:spPr bwMode="auto">
            <a:xfrm>
              <a:off x="317691" y="3600050"/>
              <a:ext cx="1303337" cy="5061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 rot="16200000">
              <a:off x="562555" y="3862979"/>
              <a:ext cx="813607" cy="1303338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8" name="Rectangle 15"/>
            <p:cNvSpPr>
              <a:spLocks noChangeArrowheads="1"/>
            </p:cNvSpPr>
            <p:nvPr/>
          </p:nvSpPr>
          <p:spPr bwMode="auto">
            <a:xfrm rot="16200000">
              <a:off x="832790" y="4402028"/>
              <a:ext cx="813607" cy="2315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 rot="16200000">
              <a:off x="256680" y="4401234"/>
              <a:ext cx="823164" cy="2426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52" name="Rectangle 2"/>
            <p:cNvSpPr>
              <a:spLocks noChangeArrowheads="1"/>
            </p:cNvSpPr>
            <p:nvPr/>
          </p:nvSpPr>
          <p:spPr bwMode="auto">
            <a:xfrm>
              <a:off x="789597" y="2182755"/>
              <a:ext cx="198646" cy="536603"/>
            </a:xfrm>
            <a:prstGeom prst="rect">
              <a:avLst/>
            </a:prstGeom>
            <a:solidFill>
              <a:srgbClr val="8119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</p:grp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4285452" y="2182755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4285452" y="2182755"/>
            <a:ext cx="661303" cy="146808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 rot="16200000">
            <a:off x="4806783" y="1116199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 rot="16200000">
            <a:off x="5105351" y="1413134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32313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99340" y="2186021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299340" y="2186021"/>
            <a:ext cx="661303" cy="146808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 rot="16200000">
            <a:off x="820671" y="1119465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 rot="16200000">
            <a:off x="1119239" y="1416400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33950" y="2050402"/>
            <a:ext cx="3548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3 </a:t>
            </a:r>
            <a:r>
              <a:rPr lang="en-US" sz="2500" dirty="0" smtClean="0">
                <a:latin typeface="Gill Sans"/>
              </a:rPr>
              <a:t>Build a predictor</a:t>
            </a:r>
          </a:p>
          <a:p>
            <a:r>
              <a:rPr lang="en-US" sz="2500" dirty="0" smtClean="0">
                <a:latin typeface="Gill Sans"/>
              </a:rPr>
              <a:t>on the clean data</a:t>
            </a: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 rot="16200000">
            <a:off x="832672" y="1117832"/>
            <a:ext cx="274320" cy="1316982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 rot="16200000">
            <a:off x="1131240" y="1414767"/>
            <a:ext cx="274320" cy="7198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2675992" y="1451979"/>
            <a:ext cx="191619" cy="18155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2675992" y="1451979"/>
            <a:ext cx="191619" cy="966596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065035" y="2418574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4"/>
          <p:cNvSpPr>
            <a:spLocks noChangeArrowheads="1"/>
          </p:cNvSpPr>
          <p:nvPr/>
        </p:nvSpPr>
        <p:spPr bwMode="auto">
          <a:xfrm rot="16200000">
            <a:off x="3931073" y="2329331"/>
            <a:ext cx="274320" cy="178483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78307" y="3385576"/>
            <a:ext cx="191619" cy="18155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065035" y="4211955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4"/>
          <p:cNvSpPr>
            <a:spLocks noChangeArrowheads="1"/>
          </p:cNvSpPr>
          <p:nvPr/>
        </p:nvSpPr>
        <p:spPr bwMode="auto">
          <a:xfrm rot="16200000">
            <a:off x="3931073" y="4122712"/>
            <a:ext cx="274320" cy="1784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8" name="Curved Down Arrow 67"/>
          <p:cNvSpPr/>
          <p:nvPr/>
        </p:nvSpPr>
        <p:spPr>
          <a:xfrm flipV="1">
            <a:off x="789597" y="5669706"/>
            <a:ext cx="2841110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ight Brace 68"/>
          <p:cNvSpPr/>
          <p:nvPr/>
        </p:nvSpPr>
        <p:spPr>
          <a:xfrm rot="5400000">
            <a:off x="3311022" y="4519307"/>
            <a:ext cx="304799" cy="1822303"/>
          </a:xfrm>
          <a:prstGeom prst="rightBrace">
            <a:avLst/>
          </a:prstGeom>
          <a:ln w="63500">
            <a:solidFill>
              <a:srgbClr val="429D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TextBox 18"/>
          <p:cNvSpPr txBox="1"/>
          <p:nvPr/>
        </p:nvSpPr>
        <p:spPr>
          <a:xfrm>
            <a:off x="3519492" y="5815421"/>
            <a:ext cx="335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Your favorite prediction algorithm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324244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8"/>
          <p:cNvGrpSpPr/>
          <p:nvPr/>
        </p:nvGrpSpPr>
        <p:grpSpPr>
          <a:xfrm>
            <a:off x="311341" y="2168699"/>
            <a:ext cx="1309687" cy="2765452"/>
            <a:chOff x="311341" y="2168699"/>
            <a:chExt cx="1309687" cy="2765452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11341" y="2173490"/>
              <a:ext cx="1309687" cy="2757487"/>
            </a:xfrm>
            <a:prstGeom prst="rect">
              <a:avLst/>
            </a:prstGeom>
            <a:solidFill>
              <a:srgbClr val="8000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789597" y="2175050"/>
              <a:ext cx="826725" cy="536603"/>
            </a:xfrm>
            <a:prstGeom prst="rect">
              <a:avLst/>
            </a:prstGeom>
            <a:solidFill>
              <a:srgbClr val="8E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1112687" y="2168699"/>
              <a:ext cx="242672" cy="53660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4" name="Rectangle 2"/>
            <p:cNvSpPr>
              <a:spLocks noChangeArrowheads="1"/>
            </p:cNvSpPr>
            <p:nvPr/>
          </p:nvSpPr>
          <p:spPr bwMode="auto">
            <a:xfrm>
              <a:off x="546925" y="2173490"/>
              <a:ext cx="242672" cy="536603"/>
            </a:xfrm>
            <a:prstGeom prst="rect">
              <a:avLst/>
            </a:prstGeom>
            <a:solidFill>
              <a:srgbClr val="0C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317691" y="2716442"/>
              <a:ext cx="661303" cy="883607"/>
            </a:xfrm>
            <a:prstGeom prst="rect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988243" y="2716442"/>
              <a:ext cx="628079" cy="8836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17691" y="3600050"/>
              <a:ext cx="1303337" cy="5061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 rot="16200000">
              <a:off x="562555" y="3862979"/>
              <a:ext cx="813607" cy="1303338"/>
            </a:xfrm>
            <a:prstGeom prst="rect">
              <a:avLst/>
            </a:prstGeom>
            <a:solidFill>
              <a:srgbClr val="80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 rot="16200000">
              <a:off x="832790" y="4402028"/>
              <a:ext cx="813607" cy="2315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 rot="16200000">
              <a:off x="256680" y="4401234"/>
              <a:ext cx="823164" cy="2426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  <p:sp>
          <p:nvSpPr>
            <p:cNvPr id="35" name="Rectangle 2"/>
            <p:cNvSpPr>
              <a:spLocks noChangeArrowheads="1"/>
            </p:cNvSpPr>
            <p:nvPr/>
          </p:nvSpPr>
          <p:spPr bwMode="auto">
            <a:xfrm>
              <a:off x="789597" y="2182755"/>
              <a:ext cx="198646" cy="536603"/>
            </a:xfrm>
            <a:prstGeom prst="rect">
              <a:avLst/>
            </a:prstGeom>
            <a:solidFill>
              <a:srgbClr val="81198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1599" tIns="50799" rIns="101599" bIns="50799" anchor="ctr">
              <a:prstTxWarp prst="textNoShape">
                <a:avLst/>
              </a:prstTxWarp>
            </a:bodyPr>
            <a:lstStyle/>
            <a:p>
              <a:endParaRPr lang="en-US" dirty="0">
                <a:latin typeface="Gill San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52493" y="2050402"/>
            <a:ext cx="289150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4 </a:t>
            </a:r>
            <a:r>
              <a:rPr lang="en-US" sz="2500" dirty="0" smtClean="0">
                <a:latin typeface="Gill Sans"/>
              </a:rPr>
              <a:t>Append the new sample to the database. Weight by the probability</a:t>
            </a:r>
          </a:p>
          <a:p>
            <a:r>
              <a:rPr lang="en-US" sz="2500" dirty="0" smtClean="0">
                <a:latin typeface="Gill Sans"/>
              </a:rPr>
              <a:t>weights from </a:t>
            </a:r>
            <a:r>
              <a:rPr lang="en-US" sz="2500" b="1" dirty="0" err="1" smtClean="0">
                <a:latin typeface="Gill Sans"/>
              </a:rPr>
              <a:t>sva</a:t>
            </a:r>
            <a:r>
              <a:rPr lang="en-US" sz="2500" dirty="0" smtClean="0">
                <a:latin typeface="Gill Sans"/>
              </a:rPr>
              <a:t> and estimate batch for the new sample.</a:t>
            </a: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1673329" y="2182755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673330" y="2731662"/>
            <a:ext cx="182880" cy="86838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1673331" y="2187546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1673329" y="4110989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2214426" y="2193502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2214426" y="4113515"/>
            <a:ext cx="182880" cy="86224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39409" y="2942954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×</a:t>
            </a:r>
            <a:endParaRPr lang="en-US" sz="4000" dirty="0">
              <a:latin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820800" y="2202858"/>
            <a:ext cx="1309687" cy="27574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53" name="Rectangle 15"/>
          <p:cNvSpPr>
            <a:spLocks noChangeArrowheads="1"/>
          </p:cNvSpPr>
          <p:nvPr/>
        </p:nvSpPr>
        <p:spPr bwMode="auto">
          <a:xfrm rot="16200000">
            <a:off x="3072014" y="3892347"/>
            <a:ext cx="813607" cy="1303338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 rot="16200000">
            <a:off x="3342249" y="4431396"/>
            <a:ext cx="813607" cy="2315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5" name="Rectangle 15"/>
          <p:cNvSpPr>
            <a:spLocks noChangeArrowheads="1"/>
          </p:cNvSpPr>
          <p:nvPr/>
        </p:nvSpPr>
        <p:spPr bwMode="auto">
          <a:xfrm rot="16200000">
            <a:off x="2766139" y="4430602"/>
            <a:ext cx="823164" cy="2426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4182788" y="2212123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182788" y="4140357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98961" y="2943370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71" name="Curved Down Arrow 70"/>
          <p:cNvSpPr/>
          <p:nvPr/>
        </p:nvSpPr>
        <p:spPr>
          <a:xfrm flipV="1">
            <a:off x="3509781" y="5153638"/>
            <a:ext cx="1976484" cy="822960"/>
          </a:xfrm>
          <a:prstGeom prst="curvedDownArrow">
            <a:avLst/>
          </a:prstGeom>
          <a:solidFill>
            <a:srgbClr val="429DDE"/>
          </a:solidFill>
          <a:ln>
            <a:solidFill>
              <a:srgbClr val="429DD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15"/>
          <p:cNvSpPr>
            <a:spLocks noChangeArrowheads="1"/>
          </p:cNvSpPr>
          <p:nvPr/>
        </p:nvSpPr>
        <p:spPr bwMode="auto">
          <a:xfrm rot="16200000">
            <a:off x="5889577" y="3169870"/>
            <a:ext cx="274320" cy="234413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39280" y="5451460"/>
            <a:ext cx="250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SVD of combined matrix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 rot="16200000">
            <a:off x="5084106" y="2682268"/>
            <a:ext cx="274320" cy="121285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 rot="16200000">
            <a:off x="5319327" y="3174633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 rot="16200000">
            <a:off x="4891942" y="3169871"/>
            <a:ext cx="274320" cy="234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25537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frozen surrogate variable analysis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79675" y="2050402"/>
            <a:ext cx="354886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429DDE"/>
                </a:solidFill>
                <a:latin typeface="Gill Sans"/>
              </a:rPr>
              <a:t>Step 5 </a:t>
            </a:r>
            <a:r>
              <a:rPr lang="en-US" sz="2500" dirty="0" smtClean="0">
                <a:latin typeface="Gill Sans"/>
              </a:rPr>
              <a:t>Apply the </a:t>
            </a:r>
          </a:p>
          <a:p>
            <a:r>
              <a:rPr lang="en-US" sz="2500" dirty="0" smtClean="0">
                <a:latin typeface="Gill Sans"/>
              </a:rPr>
              <a:t>coefficients estimated </a:t>
            </a:r>
          </a:p>
          <a:p>
            <a:r>
              <a:rPr lang="en-US" sz="2500" dirty="0" smtClean="0">
                <a:latin typeface="Gill Sans"/>
              </a:rPr>
              <a:t>from the database, subtract the batch effect,</a:t>
            </a:r>
          </a:p>
          <a:p>
            <a:r>
              <a:rPr lang="en-US" sz="2500" dirty="0" smtClean="0">
                <a:latin typeface="Gill Sans"/>
              </a:rPr>
              <a:t>and apply the classifier.</a:t>
            </a: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311341" y="2168699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311342" y="2717606"/>
            <a:ext cx="182880" cy="868387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311343" y="2173490"/>
            <a:ext cx="182880" cy="536603"/>
          </a:xfrm>
          <a:prstGeom prst="rect">
            <a:avLst/>
          </a:prstGeom>
          <a:solidFill>
            <a:srgbClr val="81198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311341" y="4096933"/>
            <a:ext cx="182880" cy="824519"/>
          </a:xfrm>
          <a:prstGeom prst="rect">
            <a:avLst/>
          </a:prstGeom>
          <a:solidFill>
            <a:srgbClr val="8E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74" name="Rectangle 15"/>
          <p:cNvSpPr>
            <a:spLocks noChangeArrowheads="1"/>
          </p:cNvSpPr>
          <p:nvPr/>
        </p:nvSpPr>
        <p:spPr bwMode="auto">
          <a:xfrm rot="16200000">
            <a:off x="1612698" y="2203977"/>
            <a:ext cx="274320" cy="234413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1029123" y="2184024"/>
            <a:ext cx="425450" cy="2757487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029123" y="2731712"/>
            <a:ext cx="425450" cy="1394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688" y="2943370"/>
            <a:ext cx="350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-</a:t>
            </a:r>
            <a:endParaRPr lang="en-US" sz="4000" dirty="0">
              <a:latin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32196" y="2943370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Gill Sans"/>
              </a:rPr>
              <a:t>=</a:t>
            </a:r>
            <a:endParaRPr lang="en-US" sz="4000" dirty="0">
              <a:latin typeface="Gill Sans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2491746" y="2202386"/>
            <a:ext cx="182880" cy="27527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2491747" y="2202387"/>
            <a:ext cx="182880" cy="1417294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923920" y="3429000"/>
            <a:ext cx="734223" cy="2"/>
          </a:xfrm>
          <a:prstGeom prst="line">
            <a:avLst/>
          </a:prstGeom>
          <a:ln w="63500">
            <a:solidFill>
              <a:schemeClr val="tx2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4"/>
          <p:cNvSpPr>
            <a:spLocks noChangeArrowheads="1"/>
          </p:cNvSpPr>
          <p:nvPr/>
        </p:nvSpPr>
        <p:spPr bwMode="auto">
          <a:xfrm rot="16200000">
            <a:off x="3841831" y="3328902"/>
            <a:ext cx="274320" cy="178483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1599" tIns="50799" rIns="101599" bIns="50799" anchor="ctr">
            <a:prstTxWarp prst="textNoShape">
              <a:avLst/>
            </a:prstTxWarp>
          </a:bodyPr>
          <a:lstStyle/>
          <a:p>
            <a:endParaRPr lang="en-US" dirty="0">
              <a:latin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75221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831533" y="1357313"/>
            <a:ext cx="3574733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 smtClean="0">
                <a:solidFill>
                  <a:srgbClr val="000000"/>
                </a:solidFill>
                <a:ea typeface="Times New Roman" pitchFamily="-107" charset="0"/>
                <a:cs typeface="Times New Roman" pitchFamily="-107" charset="0"/>
              </a:rPr>
              <a:t>No Batch</a:t>
            </a:r>
            <a:endParaRPr lang="en-US" sz="2400" b="1" dirty="0">
              <a:solidFill>
                <a:srgbClr val="000000"/>
              </a:solidFill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82949" name="Text Box 6"/>
          <p:cNvSpPr txBox="1">
            <a:spLocks noChangeArrowheads="1"/>
          </p:cNvSpPr>
          <p:nvPr/>
        </p:nvSpPr>
        <p:spPr bwMode="auto">
          <a:xfrm>
            <a:off x="4957763" y="1357313"/>
            <a:ext cx="357330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 smtClean="0">
                <a:solidFill>
                  <a:srgbClr val="000000"/>
                </a:solidFill>
                <a:ea typeface="Times New Roman" pitchFamily="-107" charset="0"/>
                <a:cs typeface="Times New Roman" pitchFamily="-107" charset="0"/>
              </a:rPr>
              <a:t>Batch</a:t>
            </a:r>
            <a:endParaRPr lang="en-US" sz="2400" b="1" dirty="0">
              <a:solidFill>
                <a:srgbClr val="000000"/>
              </a:solidFill>
              <a:ea typeface="Times New Roman" pitchFamily="-107" charset="0"/>
              <a:cs typeface="Times New Roman" pitchFamily="-107" charset="0"/>
            </a:endParaRPr>
          </a:p>
        </p:txBody>
      </p:sp>
      <p:pic>
        <p:nvPicPr>
          <p:cNvPr id="82950" name="Picture 7"/>
          <p:cNvPicPr>
            <a:picLocks noChangeAspect="1" noChangeArrowheads="1"/>
          </p:cNvPicPr>
          <p:nvPr/>
        </p:nvPicPr>
        <p:blipFill>
          <a:blip r:embed="rId2"/>
          <a:srcRect l="4112" b="15475"/>
          <a:stretch>
            <a:fillRect/>
          </a:stretch>
        </p:blipFill>
        <p:spPr bwMode="auto">
          <a:xfrm>
            <a:off x="800100" y="1774508"/>
            <a:ext cx="7895273" cy="3917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1" name="TextBox 6"/>
          <p:cNvSpPr txBox="1">
            <a:spLocks noChangeArrowheads="1"/>
          </p:cNvSpPr>
          <p:nvPr/>
        </p:nvSpPr>
        <p:spPr bwMode="auto">
          <a:xfrm rot="-5400000">
            <a:off x="349330" y="3776900"/>
            <a:ext cx="685800" cy="332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82952" name="TextBox 7"/>
          <p:cNvSpPr txBox="1">
            <a:spLocks noChangeArrowheads="1"/>
          </p:cNvSpPr>
          <p:nvPr/>
        </p:nvSpPr>
        <p:spPr bwMode="auto">
          <a:xfrm rot="-5400000">
            <a:off x="4464130" y="3776900"/>
            <a:ext cx="685800" cy="332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82953" name="TextBox 8"/>
          <p:cNvSpPr txBox="1">
            <a:spLocks noChangeArrowheads="1"/>
          </p:cNvSpPr>
          <p:nvPr/>
        </p:nvSpPr>
        <p:spPr bwMode="auto">
          <a:xfrm>
            <a:off x="2194560" y="5554980"/>
            <a:ext cx="6919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Arrays</a:t>
            </a:r>
          </a:p>
        </p:txBody>
      </p:sp>
      <p:sp>
        <p:nvSpPr>
          <p:cNvPr id="82954" name="TextBox 9"/>
          <p:cNvSpPr txBox="1">
            <a:spLocks noChangeArrowheads="1"/>
          </p:cNvSpPr>
          <p:nvPr/>
        </p:nvSpPr>
        <p:spPr bwMode="auto">
          <a:xfrm>
            <a:off x="6355080" y="5554980"/>
            <a:ext cx="6919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Arrays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imulated example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0573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 descr="Screen Shot 2013-08-07 at 3.42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5" b="43125"/>
          <a:stretch>
            <a:fillRect/>
          </a:stretch>
        </p:blipFill>
        <p:spPr/>
      </p:pic>
      <p:pic>
        <p:nvPicPr>
          <p:cNvPr id="5" name="Picture 4" descr="Screen Shot 2013-08-07 at 3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33" y="1292949"/>
            <a:ext cx="7367485" cy="4833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5706" y="6378707"/>
            <a:ext cx="31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Parker and Leek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Submitted</a:t>
            </a:r>
          </a:p>
        </p:txBody>
      </p:sp>
    </p:spTree>
    <p:extLst>
      <p:ext uri="{BB962C8B-B14F-4D97-AF65-F5344CB8AC3E}">
        <p14:creationId xmlns:p14="http://schemas.microsoft.com/office/powerpoint/2010/main" val="284334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hould we automate this?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we all know</a:t>
            </a:r>
            <a:endParaRPr lang="en-US" dirty="0"/>
          </a:p>
        </p:txBody>
      </p:sp>
      <p:pic>
        <p:nvPicPr>
          <p:cNvPr id="9" name="Content Placeholder 8" descr="Screen Shot 2013-08-07 at 11.46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20" b="-21220"/>
          <a:stretch>
            <a:fillRect/>
          </a:stretch>
        </p:blipFill>
        <p:spPr>
          <a:xfrm>
            <a:off x="457200" y="1032435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52901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hould we automate all this?</a:t>
            </a:r>
            <a:endParaRPr lang="en-US" dirty="0"/>
          </a:p>
        </p:txBody>
      </p:sp>
      <p:pic>
        <p:nvPicPr>
          <p:cNvPr id="4" name="Content Placeholder 3" descr="Screen Shot 2013-08-07 at 1.26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620000" y="5393765"/>
            <a:ext cx="1284941" cy="73239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9240" y="6405481"/>
            <a:ext cx="564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Supplement to </a:t>
            </a:r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smtClean="0">
                <a:solidFill>
                  <a:srgbClr val="0A1E5F"/>
                </a:solidFill>
                <a:latin typeface="Trebuchet MS"/>
                <a:cs typeface="Trebuchet MS"/>
              </a:rPr>
              <a:t>BMC Genomics 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63581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“hacking” statistics</a:t>
            </a:r>
            <a:endParaRPr lang="en-US" dirty="0"/>
          </a:p>
        </p:txBody>
      </p:sp>
      <p:pic>
        <p:nvPicPr>
          <p:cNvPr id="4" name="Content Placeholder 3" descr="Screen Shot 2013-08-07 at 3.25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45" b="-18745"/>
          <a:stretch>
            <a:fillRect/>
          </a:stretch>
        </p:blipFill>
        <p:spPr>
          <a:xfrm>
            <a:off x="457200" y="119678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77871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lonely </a:t>
            </a:r>
            <a:r>
              <a:rPr lang="en-US" dirty="0" err="1" smtClean="0"/>
              <a:t>bioinformatician</a:t>
            </a:r>
            <a:endParaRPr lang="en-US" dirty="0"/>
          </a:p>
        </p:txBody>
      </p:sp>
      <p:pic>
        <p:nvPicPr>
          <p:cNvPr id="4" name="Content Placeholder 3" descr="Screen Shot 2013-08-09 at 9.10.2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58" b="-465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3515367" y="6292334"/>
            <a:ext cx="2113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/10vS1yt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5229412"/>
            <a:ext cx="8387976" cy="77694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easily happen</a:t>
            </a:r>
            <a:endParaRPr lang="en-US" dirty="0"/>
          </a:p>
        </p:txBody>
      </p:sp>
      <p:pic>
        <p:nvPicPr>
          <p:cNvPr id="4" name="Content Placeholder 3" descr="Screen Shot 2013-08-09 at 9.20.1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9" r="-10399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3283040" y="627739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/OgW3xv</a:t>
            </a:r>
          </a:p>
        </p:txBody>
      </p:sp>
    </p:spTree>
    <p:extLst>
      <p:ext uri="{BB962C8B-B14F-4D97-AF65-F5344CB8AC3E}">
        <p14:creationId xmlns:p14="http://schemas.microsoft.com/office/powerpoint/2010/main" val="348868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can easily happen</a:t>
            </a:r>
            <a:endParaRPr lang="en-US" dirty="0"/>
          </a:p>
        </p:txBody>
      </p:sp>
      <p:pic>
        <p:nvPicPr>
          <p:cNvPr id="4" name="Picture 3" descr="Screen Shot 2013-08-09 at 10.0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3" y="4034117"/>
            <a:ext cx="8565914" cy="1558739"/>
          </a:xfrm>
          <a:prstGeom prst="rect">
            <a:avLst/>
          </a:prstGeom>
        </p:spPr>
      </p:pic>
      <p:pic>
        <p:nvPicPr>
          <p:cNvPr id="5" name="Picture 4" descr="Screen Shot 2013-08-09 at 10.07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64" y="1706835"/>
            <a:ext cx="4753536" cy="1978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5559" y="6378707"/>
            <a:ext cx="371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Drinkel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et al. </a:t>
            </a:r>
            <a:r>
              <a:rPr lang="en-US" i="1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Oganometalics</a:t>
            </a:r>
            <a:r>
              <a:rPr lang="en-US" dirty="0" smtClean="0">
                <a:solidFill>
                  <a:srgbClr val="0A1E5F"/>
                </a:solidFill>
                <a:latin typeface="Trebuchet MS"/>
                <a:cs typeface="Trebuchet MS"/>
              </a:rPr>
              <a:t> 2013</a:t>
            </a:r>
            <a:endParaRPr lang="en-US" i="1" dirty="0" smtClean="0">
              <a:solidFill>
                <a:srgbClr val="0A1E5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71" y="4332941"/>
            <a:ext cx="8387976" cy="971177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can easily happen</a:t>
            </a:r>
            <a:endParaRPr lang="en-US" dirty="0"/>
          </a:p>
        </p:txBody>
      </p:sp>
      <p:pic>
        <p:nvPicPr>
          <p:cNvPr id="4" name="Content Placeholder 3" descr="Screen Shot 2013-08-14 at 1.46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01" b="-14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5084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I’m sympathetic</a:t>
            </a:r>
            <a:endParaRPr lang="en-US" dirty="0"/>
          </a:p>
        </p:txBody>
      </p:sp>
      <p:pic>
        <p:nvPicPr>
          <p:cNvPr id="4" name="Content Placeholder 3" descr="Screen Shot 2013-08-14 at 1.54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" b="503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418571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f you want your software used</a:t>
            </a:r>
            <a:endParaRPr lang="en-US" dirty="0"/>
          </a:p>
        </p:txBody>
      </p:sp>
      <p:pic>
        <p:nvPicPr>
          <p:cNvPr id="4" name="Content Placeholder 3" descr="Screen Shot 2013-08-14 at 1.20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178"/>
          <a:stretch>
            <a:fillRect/>
          </a:stretch>
        </p:blipFill>
        <p:spPr>
          <a:xfrm>
            <a:off x="203200" y="1417638"/>
            <a:ext cx="8826778" cy="4854388"/>
          </a:xfrm>
        </p:spPr>
      </p:pic>
      <p:sp>
        <p:nvSpPr>
          <p:cNvPr id="5" name="Rectangle 4"/>
          <p:cNvSpPr/>
          <p:nvPr/>
        </p:nvSpPr>
        <p:spPr>
          <a:xfrm>
            <a:off x="3443063" y="6344633"/>
            <a:ext cx="225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/17pGTRN</a:t>
            </a:r>
          </a:p>
        </p:txBody>
      </p:sp>
    </p:spTree>
    <p:extLst>
      <p:ext uri="{BB962C8B-B14F-4D97-AF65-F5344CB8AC3E}">
        <p14:creationId xmlns:p14="http://schemas.microsoft.com/office/powerpoint/2010/main" val="4025725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deterministic statistical machine for signature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Inputs</a:t>
            </a:r>
          </a:p>
          <a:p>
            <a:pPr lvl="1"/>
            <a:r>
              <a:rPr lang="en-US" dirty="0" smtClean="0"/>
              <a:t>Discovery CEL file directory</a:t>
            </a:r>
          </a:p>
          <a:p>
            <a:pPr lvl="1"/>
            <a:r>
              <a:rPr lang="en-US" dirty="0" smtClean="0"/>
              <a:t>Discovery META file</a:t>
            </a:r>
          </a:p>
          <a:p>
            <a:pPr lvl="2"/>
            <a:r>
              <a:rPr lang="en-US" dirty="0" smtClean="0"/>
              <a:t>Must have variables: outcome, </a:t>
            </a:r>
            <a:r>
              <a:rPr lang="en-US" dirty="0"/>
              <a:t>CEL </a:t>
            </a:r>
            <a:r>
              <a:rPr lang="en-US" dirty="0" smtClean="0"/>
              <a:t>names, (survival time)</a:t>
            </a:r>
          </a:p>
          <a:p>
            <a:pPr lvl="1"/>
            <a:r>
              <a:rPr lang="en-US" dirty="0" smtClean="0"/>
              <a:t>Validation </a:t>
            </a:r>
            <a:r>
              <a:rPr lang="en-US" dirty="0"/>
              <a:t>CEL file </a:t>
            </a:r>
            <a:r>
              <a:rPr lang="en-US" dirty="0" smtClean="0"/>
              <a:t>directory</a:t>
            </a:r>
          </a:p>
          <a:p>
            <a:pPr lvl="1"/>
            <a:r>
              <a:rPr lang="en-US" dirty="0" smtClean="0"/>
              <a:t>Validation META file</a:t>
            </a:r>
          </a:p>
          <a:p>
            <a:pPr lvl="2"/>
            <a:r>
              <a:rPr lang="en-US" dirty="0" smtClean="0"/>
              <a:t>Must </a:t>
            </a:r>
            <a:r>
              <a:rPr lang="en-US" dirty="0"/>
              <a:t>have variables: </a:t>
            </a:r>
            <a:r>
              <a:rPr lang="en-US" dirty="0" smtClean="0"/>
              <a:t>outcome, </a:t>
            </a:r>
            <a:r>
              <a:rPr lang="en-US" dirty="0"/>
              <a:t>CEL names, </a:t>
            </a:r>
            <a:r>
              <a:rPr lang="en-US" dirty="0" smtClean="0"/>
              <a:t>(</a:t>
            </a:r>
            <a:r>
              <a:rPr lang="en-US" dirty="0"/>
              <a:t>survival time)</a:t>
            </a:r>
          </a:p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R markdown file</a:t>
            </a:r>
          </a:p>
          <a:p>
            <a:pPr lvl="1"/>
            <a:r>
              <a:rPr lang="en-US" dirty="0" smtClean="0"/>
              <a:t>HTML report</a:t>
            </a:r>
          </a:p>
          <a:p>
            <a:pPr lvl="1"/>
            <a:r>
              <a:rPr lang="en-US" dirty="0" smtClean="0"/>
              <a:t>Locked down function</a:t>
            </a:r>
          </a:p>
          <a:p>
            <a:pPr lvl="1"/>
            <a:r>
              <a:rPr lang="en-US" dirty="0" smtClean="0"/>
              <a:t>Interactive personalized website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6562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teps in the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Load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Preprocess gene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Merge the phenotype + expression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Get batch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Check for study design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Perform </a:t>
            </a:r>
            <a:r>
              <a:rPr lang="en-US" sz="2500" dirty="0" err="1" smtClean="0"/>
              <a:t>fsva</a:t>
            </a:r>
            <a:endParaRPr lang="en-US" sz="25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Split training data set into discovery/test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Build predictor on discovery, try on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Pick number of pairs based on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Apply to validation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Create and save predictive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Create and save interactive visualization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991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were the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irreproducibility</a:t>
            </a:r>
          </a:p>
          <a:p>
            <a:r>
              <a:rPr lang="en-US" dirty="0" smtClean="0"/>
              <a:t>lack of cooperation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silly prediction rules</a:t>
            </a:r>
          </a:p>
          <a:p>
            <a:r>
              <a:rPr lang="en-US" dirty="0"/>
              <a:t>study design/batch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procedures not locked down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4313" y="4028997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35115" y="4752465"/>
            <a:ext cx="1623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Expertise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634313" y="1852064"/>
            <a:ext cx="597647" cy="177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99612" y="2388131"/>
            <a:ext cx="2294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A1E5F"/>
                </a:solidFill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298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partial list of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Batch – listed or scanned </a:t>
            </a:r>
          </a:p>
          <a:p>
            <a:r>
              <a:rPr lang="en-US" dirty="0" smtClean="0"/>
              <a:t>Normalization – platform dependent</a:t>
            </a:r>
          </a:p>
          <a:p>
            <a:r>
              <a:rPr lang="en-US" dirty="0" err="1" smtClean="0"/>
              <a:t>Rawfiles</a:t>
            </a:r>
            <a:r>
              <a:rPr lang="en-US" dirty="0" smtClean="0"/>
              <a:t> – naming convention</a:t>
            </a:r>
          </a:p>
          <a:p>
            <a:r>
              <a:rPr lang="en-US" dirty="0" smtClean="0"/>
              <a:t>Merging – filenames</a:t>
            </a:r>
          </a:p>
          <a:p>
            <a:r>
              <a:rPr lang="en-US" dirty="0" smtClean="0"/>
              <a:t>Naming survival variables</a:t>
            </a:r>
          </a:p>
          <a:p>
            <a:r>
              <a:rPr lang="en-US" dirty="0" err="1" smtClean="0"/>
              <a:t>Subsetting</a:t>
            </a:r>
            <a:r>
              <a:rPr lang="en-US" dirty="0" smtClean="0"/>
              <a:t> to which population?</a:t>
            </a:r>
          </a:p>
          <a:p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5215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ack to our demo</a:t>
            </a:r>
            <a:r>
              <a:rPr lang="en-US" smtClean="0"/>
              <a:t/>
            </a:r>
            <a:br>
              <a:rPr lang="en-US" smtClean="0"/>
            </a:br>
            <a:endParaRPr lang="en-US" sz="33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41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make it open?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Screen shot 2012-06-25 at 8.23.28 AM.png"/>
          <p:cNvPicPr>
            <a:picLocks noChangeAspect="1"/>
          </p:cNvPicPr>
          <p:nvPr/>
        </p:nvPicPr>
        <p:blipFill>
          <a:blip r:embed="rId2"/>
          <a:srcRect t="35523"/>
          <a:stretch>
            <a:fillRect/>
          </a:stretch>
        </p:blipFill>
        <p:spPr>
          <a:xfrm>
            <a:off x="2013342" y="1188800"/>
            <a:ext cx="5095091" cy="2536634"/>
          </a:xfrm>
          <a:prstGeom prst="rect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Content Placeholder 3" descr="Screen shot 2012-06-25 at 8.21.25 A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042" b="6154"/>
          <a:stretch>
            <a:fillRect/>
          </a:stretch>
        </p:blipFill>
        <p:spPr>
          <a:xfrm>
            <a:off x="1465812" y="4021798"/>
            <a:ext cx="6190152" cy="2259815"/>
          </a:xfrm>
          <a:ln w="635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441174" y="6301998"/>
            <a:ext cx="4261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http://simplystatistics.tumblr.com/post/19646774024/laws-of-nature-and-the-law-of-patents-supreme-court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761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 it while its 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53" y="1600200"/>
            <a:ext cx="8979647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va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://github.com/jtleek/</a:t>
            </a:r>
            <a:r>
              <a:rPr lang="en-US" dirty="0" smtClean="0"/>
              <a:t>sva</a:t>
            </a:r>
          </a:p>
          <a:p>
            <a:pPr marL="0" indent="0">
              <a:buNone/>
            </a:pPr>
            <a:r>
              <a:rPr lang="en-US" dirty="0" err="1"/>
              <a:t>t</a:t>
            </a:r>
            <a:r>
              <a:rPr lang="en-US" dirty="0" err="1" smtClean="0"/>
              <a:t>spreg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</a:t>
            </a:r>
            <a:r>
              <a:rPr lang="en-US" dirty="0" err="1"/>
              <a:t>jtleek</a:t>
            </a:r>
            <a:r>
              <a:rPr lang="en-US" dirty="0" smtClean="0"/>
              <a:t>/</a:t>
            </a:r>
            <a:r>
              <a:rPr lang="en-US" dirty="0" err="1" smtClean="0"/>
              <a:t>tspreg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rdsmGeneSig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://github.com/</a:t>
            </a:r>
            <a:r>
              <a:rPr lang="en-US" dirty="0" smtClean="0"/>
              <a:t>jtleek</a:t>
            </a:r>
            <a:r>
              <a:rPr lang="en-US" dirty="0"/>
              <a:t>/</a:t>
            </a:r>
            <a:r>
              <a:rPr lang="en-US" dirty="0" smtClean="0"/>
              <a:t>rdsmGeneSig</a:t>
            </a:r>
          </a:p>
          <a:p>
            <a:pPr marL="0" indent="0">
              <a:buNone/>
            </a:pPr>
            <a:r>
              <a:rPr lang="en-US" dirty="0" err="1" smtClean="0"/>
              <a:t>healthvis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http</a:t>
            </a:r>
            <a:r>
              <a:rPr lang="en-US" dirty="0"/>
              <a:t>://</a:t>
            </a:r>
            <a:r>
              <a:rPr lang="en-US" dirty="0" err="1"/>
              <a:t>healthvis.org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64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845" y="1417638"/>
            <a:ext cx="3965390" cy="59658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en-US" sz="2500" u="sng" dirty="0" smtClean="0"/>
              <a:t>Leek Group</a:t>
            </a:r>
          </a:p>
          <a:p>
            <a:pPr>
              <a:lnSpc>
                <a:spcPct val="80000"/>
              </a:lnSpc>
              <a:buNone/>
            </a:pPr>
            <a:r>
              <a:rPr lang="en-US" sz="2500" b="1" dirty="0" smtClean="0"/>
              <a:t>Hilary Parker (alum)</a:t>
            </a:r>
          </a:p>
          <a:p>
            <a:pPr>
              <a:lnSpc>
                <a:spcPct val="80000"/>
              </a:lnSpc>
              <a:buNone/>
            </a:pPr>
            <a:r>
              <a:rPr lang="en-US" sz="2500" dirty="0" smtClean="0"/>
              <a:t>Alyssa Frazee </a:t>
            </a:r>
          </a:p>
          <a:p>
            <a:pPr>
              <a:lnSpc>
                <a:spcPct val="80000"/>
              </a:lnSpc>
              <a:buNone/>
            </a:pPr>
            <a:r>
              <a:rPr lang="en-US" sz="2500" b="1" dirty="0" smtClean="0"/>
              <a:t>Prasad </a:t>
            </a:r>
            <a:r>
              <a:rPr lang="en-US" sz="2500" b="1" dirty="0" err="1" smtClean="0"/>
              <a:t>Patil</a:t>
            </a:r>
            <a:endParaRPr lang="en-US" sz="2500" b="1" dirty="0"/>
          </a:p>
          <a:p>
            <a:pPr>
              <a:lnSpc>
                <a:spcPct val="80000"/>
              </a:lnSpc>
              <a:buNone/>
            </a:pPr>
            <a:r>
              <a:rPr lang="en-US" sz="2500" dirty="0" smtClean="0"/>
              <a:t>Leo </a:t>
            </a:r>
            <a:r>
              <a:rPr lang="en-US" sz="2500" dirty="0" err="1" smtClean="0"/>
              <a:t>Collado</a:t>
            </a:r>
            <a:r>
              <a:rPr lang="en-US" sz="2500" dirty="0" smtClean="0"/>
              <a:t> Torres</a:t>
            </a:r>
          </a:p>
          <a:p>
            <a:pPr>
              <a:lnSpc>
                <a:spcPct val="80000"/>
              </a:lnSpc>
              <a:buNone/>
            </a:pPr>
            <a:endParaRPr lang="en-US" sz="25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>
                <a:latin typeface="Trebuchet MS"/>
                <a:cs typeface="Trebuchet MS"/>
              </a:rPr>
              <a:t>University of Maryland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500" dirty="0" err="1">
                <a:latin typeface="Trebuchet MS"/>
                <a:cs typeface="Trebuchet MS"/>
              </a:rPr>
              <a:t>Héctor</a:t>
            </a:r>
            <a:r>
              <a:rPr lang="en-US" sz="2500" dirty="0">
                <a:latin typeface="Trebuchet MS"/>
                <a:cs typeface="Trebuchet MS"/>
              </a:rPr>
              <a:t> </a:t>
            </a:r>
            <a:r>
              <a:rPr lang="en-US" sz="2500" dirty="0" err="1">
                <a:latin typeface="Trebuchet MS"/>
                <a:cs typeface="Trebuchet MS"/>
              </a:rPr>
              <a:t>Corrada</a:t>
            </a:r>
            <a:r>
              <a:rPr lang="en-US" sz="2500" dirty="0">
                <a:latin typeface="Trebuchet MS"/>
                <a:cs typeface="Trebuchet MS"/>
              </a:rPr>
              <a:t> </a:t>
            </a:r>
            <a:r>
              <a:rPr lang="en-US" sz="2500" dirty="0" smtClean="0">
                <a:latin typeface="Trebuchet MS"/>
                <a:cs typeface="Trebuchet MS"/>
              </a:rPr>
              <a:t>Bravo</a:t>
            </a:r>
          </a:p>
          <a:p>
            <a:pPr marL="0" indent="0">
              <a:lnSpc>
                <a:spcPct val="80000"/>
              </a:lnSpc>
              <a:buNone/>
            </a:pPr>
            <a:endParaRPr lang="en-US" sz="25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smtClean="0">
                <a:latin typeface="Trebuchet MS"/>
                <a:cs typeface="Trebuchet MS"/>
              </a:rPr>
              <a:t>Harvard</a:t>
            </a:r>
            <a:endParaRPr lang="en-US" sz="2500" dirty="0" smtClean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dirty="0" smtClean="0">
                <a:latin typeface="Trebuchet MS"/>
                <a:cs typeface="Trebuchet MS"/>
              </a:rPr>
              <a:t>Rafael Irizarry</a:t>
            </a:r>
          </a:p>
          <a:p>
            <a:pPr marL="0" indent="0">
              <a:lnSpc>
                <a:spcPct val="80000"/>
              </a:lnSpc>
              <a:buNone/>
            </a:pPr>
            <a:endParaRPr lang="en-US" sz="25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err="1" smtClean="0">
                <a:latin typeface="Trebuchet MS"/>
                <a:cs typeface="Trebuchet MS"/>
              </a:rPr>
              <a:t>Lieber</a:t>
            </a:r>
            <a:r>
              <a:rPr lang="en-US" sz="2500" u="sng" dirty="0" smtClean="0">
                <a:latin typeface="Trebuchet MS"/>
                <a:cs typeface="Trebuchet MS"/>
              </a:rPr>
              <a:t> Institute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500" u="sng" dirty="0" smtClean="0">
                <a:latin typeface="Trebuchet MS"/>
                <a:cs typeface="Trebuchet MS"/>
              </a:rPr>
              <a:t>Andrew Jaffe</a:t>
            </a:r>
          </a:p>
          <a:p>
            <a:pPr>
              <a:buNone/>
            </a:pPr>
            <a:endParaRPr lang="en-US" sz="25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0235" y="1108763"/>
            <a:ext cx="3854825" cy="5634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indent="-342900">
              <a:spcBef>
                <a:spcPct val="20000"/>
              </a:spcBef>
            </a:pP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u="sng" dirty="0">
                <a:solidFill>
                  <a:srgbClr val="0A1E5F"/>
                </a:solidFill>
                <a:latin typeface="Trebuchet MS"/>
                <a:cs typeface="Trebuchet MS"/>
              </a:rPr>
              <a:t>Hopkins</a:t>
            </a:r>
          </a:p>
          <a:p>
            <a:pPr>
              <a:buNone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Roger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Peng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Ben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Langmead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Sarven</a:t>
            </a: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Sabunicyan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Luigi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Marchionni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>
              <a:buNone/>
            </a:pPr>
            <a:r>
              <a:rPr lang="en-US" sz="5300" dirty="0">
                <a:solidFill>
                  <a:srgbClr val="0A1E5F"/>
                </a:solidFill>
                <a:latin typeface="Trebuchet MS"/>
                <a:cs typeface="Trebuchet MS"/>
              </a:rPr>
              <a:t>Donald </a:t>
            </a:r>
            <a:r>
              <a:rPr lang="en-US" sz="5300" dirty="0" err="1">
                <a:solidFill>
                  <a:srgbClr val="0A1E5F"/>
                </a:solidFill>
                <a:latin typeface="Trebuchet MS"/>
                <a:cs typeface="Trebuchet MS"/>
              </a:rPr>
              <a:t>Geman</a:t>
            </a:r>
            <a:endParaRPr lang="en-US" sz="5300" dirty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indent="-342900">
              <a:spcBef>
                <a:spcPct val="20000"/>
              </a:spcBef>
            </a:pPr>
            <a:endParaRPr lang="en-US" sz="5300" b="1" u="sng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5300" u="sng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5300" b="0" i="0" u="sng" strike="noStrike" kern="1200" cap="none" spc="0" normalizeH="0" baseline="0" noProof="0" dirty="0" smtClean="0">
                <a:ln>
                  <a:noFill/>
                </a:ln>
                <a:solidFill>
                  <a:srgbClr val="0A1E5F"/>
                </a:solidFill>
                <a:effectLst/>
                <a:uLnTx/>
                <a:uFillTx/>
                <a:latin typeface="Trebuchet MS"/>
                <a:cs typeface="Trebuchet MS"/>
              </a:rPr>
              <a:t>Funding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Amazon Web Services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Digital Science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NIH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CCNE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5300" dirty="0" smtClean="0">
                <a:solidFill>
                  <a:srgbClr val="0A1E5F"/>
                </a:solidFill>
                <a:latin typeface="Trebuchet MS"/>
                <a:cs typeface="Trebuchet MS"/>
              </a:rPr>
              <a:t>Hopkins </a:t>
            </a:r>
            <a:r>
              <a:rPr lang="en-US" sz="5300" dirty="0" err="1" smtClean="0">
                <a:solidFill>
                  <a:srgbClr val="0A1E5F"/>
                </a:solidFill>
                <a:latin typeface="Trebuchet MS"/>
                <a:cs typeface="Trebuchet MS"/>
              </a:rPr>
              <a:t>inHealth</a:t>
            </a:r>
            <a:endParaRPr lang="en-US" sz="5300" dirty="0" smtClean="0">
              <a:solidFill>
                <a:srgbClr val="0A1E5F"/>
              </a:solidFill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 smtClean="0">
              <a:ln>
                <a:noFill/>
              </a:ln>
              <a:solidFill>
                <a:srgbClr val="0A1E5F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>
              <a:ln>
                <a:noFill/>
              </a:ln>
              <a:solidFill>
                <a:srgbClr val="0A1E5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7157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9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oing the right direction</a:t>
            </a:r>
            <a:endParaRPr lang="en-US" dirty="0"/>
          </a:p>
        </p:txBody>
      </p:sp>
      <p:pic>
        <p:nvPicPr>
          <p:cNvPr id="4" name="Content Placeholder 3" descr="Screen Shot 2013-08-07 at 1.31.4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1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854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000" dirty="0" err="1" smtClean="0">
            <a:solidFill>
              <a:srgbClr val="0A1E5F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</TotalTime>
  <Words>1521</Words>
  <Application>Microsoft Macintosh PowerPoint</Application>
  <PresentationFormat>On-screen Show (4:3)</PresentationFormat>
  <Paragraphs>383</Paragraphs>
  <Slides>74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statistical processes for personalized medicine</vt:lpstr>
      <vt:lpstr>Anti-credits</vt:lpstr>
      <vt:lpstr>share my talk!</vt:lpstr>
      <vt:lpstr>demo (roger convinced me this would be a good idea) (btw how those legs feeling roger?)</vt:lpstr>
      <vt:lpstr>take home messages</vt:lpstr>
      <vt:lpstr>an example we all know</vt:lpstr>
      <vt:lpstr>what were the problems?</vt:lpstr>
      <vt:lpstr>reproducibility</vt:lpstr>
      <vt:lpstr>going the right direction</vt:lpstr>
      <vt:lpstr>a reproducible research success story*</vt:lpstr>
      <vt:lpstr>mammaprint data sets</vt:lpstr>
      <vt:lpstr>transparency</vt:lpstr>
      <vt:lpstr>*</vt:lpstr>
      <vt:lpstr>a digression</vt:lpstr>
      <vt:lpstr>what were the problems?</vt:lpstr>
      <vt:lpstr>silly prediction rules</vt:lpstr>
      <vt:lpstr>potti prediction rules</vt:lpstr>
      <vt:lpstr>illusion of progress in ml</vt:lpstr>
      <vt:lpstr>one stupidly simple predictor</vt:lpstr>
      <vt:lpstr>comparably accurate</vt:lpstr>
      <vt:lpstr>some success</vt:lpstr>
      <vt:lpstr>top scoring pairs</vt:lpstr>
      <vt:lpstr>regression framework</vt:lpstr>
      <vt:lpstr>flip the regression</vt:lpstr>
      <vt:lpstr>tsp-regression algorithm</vt:lpstr>
      <vt:lpstr>a very successful genomic signature</vt:lpstr>
      <vt:lpstr>mammaprint alternative</vt:lpstr>
      <vt:lpstr>survival tsp</vt:lpstr>
      <vt:lpstr>survival comparison</vt:lpstr>
      <vt:lpstr>batch effects</vt:lpstr>
      <vt:lpstr>iom report</vt:lpstr>
      <vt:lpstr>1000 genomes exome coverage (quantile normalized)</vt:lpstr>
      <vt:lpstr>batch effects</vt:lpstr>
      <vt:lpstr>what can happen</vt:lpstr>
      <vt:lpstr>what can happen</vt:lpstr>
      <vt:lpstr>surrogate variable analysis</vt:lpstr>
      <vt:lpstr>surrogate variable analysis</vt:lpstr>
      <vt:lpstr>surrogate variable analysis</vt:lpstr>
      <vt:lpstr>batch affects prediction</vt:lpstr>
      <vt:lpstr>batch affects prediction</vt:lpstr>
      <vt:lpstr>procedure lockdown</vt:lpstr>
      <vt:lpstr>locking down procedures</vt:lpstr>
      <vt:lpstr>“freezing” preprocessing</vt:lpstr>
      <vt:lpstr>example</vt:lpstr>
      <vt:lpstr>preprocess all together</vt:lpstr>
      <vt:lpstr>d.e. on only first 50</vt:lpstr>
      <vt:lpstr>ranks of de genes</vt:lpstr>
      <vt:lpstr>change in top 100 coefficients</vt:lpstr>
      <vt:lpstr>most batch corrections are population level</vt:lpstr>
      <vt:lpstr>clinical applications – building a classifier</vt:lpstr>
      <vt:lpstr>clinical applications –applying a classifier</vt:lpstr>
      <vt:lpstr>frozen surrogate variable analysis</vt:lpstr>
      <vt:lpstr>frozen surrogate variable analysis</vt:lpstr>
      <vt:lpstr>frozen surrogate variable analysis</vt:lpstr>
      <vt:lpstr>frozen surrogate variable analysis</vt:lpstr>
      <vt:lpstr>frozen surrogate variable analysis</vt:lpstr>
      <vt:lpstr>PowerPoint Presentation</vt:lpstr>
      <vt:lpstr>results</vt:lpstr>
      <vt:lpstr>should we automate this?</vt:lpstr>
      <vt:lpstr>should we automate all this?</vt:lpstr>
      <vt:lpstr>“hacking” statistics</vt:lpstr>
      <vt:lpstr>the lonely bioinformatician</vt:lpstr>
      <vt:lpstr>what can easily happen</vt:lpstr>
      <vt:lpstr>what can easily happen</vt:lpstr>
      <vt:lpstr>what can easily happen</vt:lpstr>
      <vt:lpstr>why I’m sympathetic</vt:lpstr>
      <vt:lpstr>if you want your software used</vt:lpstr>
      <vt:lpstr>a deterministic statistical machine for signature development</vt:lpstr>
      <vt:lpstr>steps in the machine</vt:lpstr>
      <vt:lpstr>a partial list of issues</vt:lpstr>
      <vt:lpstr>back to our demo </vt:lpstr>
      <vt:lpstr>why make it open? </vt:lpstr>
      <vt:lpstr>get it while its hot</vt:lpstr>
      <vt:lpstr>acknowledgements</vt:lpstr>
    </vt:vector>
  </TitlesOfParts>
  <Company>Johns Hopkins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Leek</dc:creator>
  <cp:lastModifiedBy>Jeffrey Leek</cp:lastModifiedBy>
  <cp:revision>498</cp:revision>
  <dcterms:created xsi:type="dcterms:W3CDTF">2013-06-22T02:16:55Z</dcterms:created>
  <dcterms:modified xsi:type="dcterms:W3CDTF">2013-08-15T16:57:11Z</dcterms:modified>
</cp:coreProperties>
</file>